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av" ContentType="audio/x-wav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  <p:sldMasterId id="2147483684" r:id="rId3"/>
    <p:sldMasterId id="2147483696" r:id="rId4"/>
  </p:sldMasterIdLst>
  <p:notesMasterIdLst>
    <p:notesMasterId r:id="rId81"/>
  </p:notesMasterIdLst>
  <p:handoutMasterIdLst>
    <p:handoutMasterId r:id="rId82"/>
  </p:handoutMasterIdLst>
  <p:sldIdLst>
    <p:sldId id="256" r:id="rId5"/>
    <p:sldId id="328" r:id="rId6"/>
    <p:sldId id="258" r:id="rId7"/>
    <p:sldId id="257" r:id="rId8"/>
    <p:sldId id="318" r:id="rId9"/>
    <p:sldId id="322" r:id="rId10"/>
    <p:sldId id="259" r:id="rId11"/>
    <p:sldId id="323" r:id="rId12"/>
    <p:sldId id="260" r:id="rId13"/>
    <p:sldId id="261" r:id="rId14"/>
    <p:sldId id="327" r:id="rId15"/>
    <p:sldId id="262" r:id="rId16"/>
    <p:sldId id="265" r:id="rId17"/>
    <p:sldId id="267" r:id="rId18"/>
    <p:sldId id="268" r:id="rId19"/>
    <p:sldId id="270" r:id="rId20"/>
    <p:sldId id="266" r:id="rId21"/>
    <p:sldId id="269" r:id="rId22"/>
    <p:sldId id="312" r:id="rId23"/>
    <p:sldId id="310" r:id="rId24"/>
    <p:sldId id="311" r:id="rId25"/>
    <p:sldId id="271" r:id="rId26"/>
    <p:sldId id="272" r:id="rId27"/>
    <p:sldId id="273" r:id="rId28"/>
    <p:sldId id="274" r:id="rId29"/>
    <p:sldId id="308" r:id="rId30"/>
    <p:sldId id="309" r:id="rId31"/>
    <p:sldId id="326" r:id="rId32"/>
    <p:sldId id="305" r:id="rId33"/>
    <p:sldId id="286" r:id="rId34"/>
    <p:sldId id="287" r:id="rId35"/>
    <p:sldId id="288" r:id="rId36"/>
    <p:sldId id="292" r:id="rId37"/>
    <p:sldId id="293" r:id="rId38"/>
    <p:sldId id="294" r:id="rId39"/>
    <p:sldId id="316" r:id="rId40"/>
    <p:sldId id="285" r:id="rId41"/>
    <p:sldId id="320" r:id="rId42"/>
    <p:sldId id="278" r:id="rId43"/>
    <p:sldId id="263" r:id="rId44"/>
    <p:sldId id="313" r:id="rId45"/>
    <p:sldId id="264" r:id="rId46"/>
    <p:sldId id="275" r:id="rId47"/>
    <p:sldId id="276" r:id="rId48"/>
    <p:sldId id="279" r:id="rId49"/>
    <p:sldId id="281" r:id="rId50"/>
    <p:sldId id="282" r:id="rId51"/>
    <p:sldId id="314" r:id="rId52"/>
    <p:sldId id="283" r:id="rId53"/>
    <p:sldId id="317" r:id="rId54"/>
    <p:sldId id="284" r:id="rId55"/>
    <p:sldId id="280" r:id="rId56"/>
    <p:sldId id="295" r:id="rId57"/>
    <p:sldId id="296" r:id="rId58"/>
    <p:sldId id="297" r:id="rId59"/>
    <p:sldId id="298" r:id="rId60"/>
    <p:sldId id="299" r:id="rId61"/>
    <p:sldId id="300" r:id="rId62"/>
    <p:sldId id="301" r:id="rId63"/>
    <p:sldId id="319" r:id="rId64"/>
    <p:sldId id="302" r:id="rId65"/>
    <p:sldId id="303" r:id="rId66"/>
    <p:sldId id="324" r:id="rId67"/>
    <p:sldId id="321" r:id="rId68"/>
    <p:sldId id="333" r:id="rId69"/>
    <p:sldId id="334" r:id="rId70"/>
    <p:sldId id="335" r:id="rId71"/>
    <p:sldId id="331" r:id="rId72"/>
    <p:sldId id="329" r:id="rId73"/>
    <p:sldId id="330" r:id="rId74"/>
    <p:sldId id="336" r:id="rId75"/>
    <p:sldId id="332" r:id="rId76"/>
    <p:sldId id="306" r:id="rId77"/>
    <p:sldId id="307" r:id="rId78"/>
    <p:sldId id="325" r:id="rId79"/>
    <p:sldId id="315" r:id="rId8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B0E0090-961F-4D03-8173-EFDD27028254}">
          <p14:sldIdLst>
            <p14:sldId id="256"/>
            <p14:sldId id="328"/>
            <p14:sldId id="258"/>
          </p14:sldIdLst>
        </p14:section>
        <p14:section name="Standardiization" id="{FC7A2ECB-04E5-44A9-B40F-C7FAD36D7C22}">
          <p14:sldIdLst>
            <p14:sldId id="257"/>
            <p14:sldId id="318"/>
            <p14:sldId id="322"/>
            <p14:sldId id="259"/>
            <p14:sldId id="323"/>
            <p14:sldId id="260"/>
            <p14:sldId id="261"/>
          </p14:sldIdLst>
        </p14:section>
        <p14:section name="Bertin" id="{0FE02E1D-C335-4FF8-80EA-4621BCE1C60B}">
          <p14:sldIdLst>
            <p14:sldId id="327"/>
            <p14:sldId id="262"/>
            <p14:sldId id="265"/>
            <p14:sldId id="267"/>
            <p14:sldId id="268"/>
            <p14:sldId id="270"/>
            <p14:sldId id="266"/>
            <p14:sldId id="269"/>
            <p14:sldId id="312"/>
            <p14:sldId id="310"/>
            <p14:sldId id="311"/>
            <p14:sldId id="271"/>
            <p14:sldId id="272"/>
            <p14:sldId id="273"/>
            <p14:sldId id="274"/>
            <p14:sldId id="308"/>
            <p14:sldId id="309"/>
          </p14:sldIdLst>
        </p14:section>
        <p14:section name="Computer graphics" id="{9FC57EBF-0A57-40B7-BF64-E35E1A3C206A}">
          <p14:sldIdLst>
            <p14:sldId id="326"/>
            <p14:sldId id="305"/>
            <p14:sldId id="286"/>
            <p14:sldId id="287"/>
            <p14:sldId id="288"/>
            <p14:sldId id="292"/>
            <p14:sldId id="293"/>
            <p14:sldId id="294"/>
            <p14:sldId id="316"/>
            <p14:sldId id="285"/>
            <p14:sldId id="320"/>
          </p14:sldIdLst>
        </p14:section>
        <p14:section name="GoG" id="{AEFEEDB4-067C-41F8-94FE-DDE3D7F9902E}">
          <p14:sldIdLst>
            <p14:sldId id="278"/>
            <p14:sldId id="263"/>
            <p14:sldId id="313"/>
            <p14:sldId id="264"/>
            <p14:sldId id="275"/>
            <p14:sldId id="276"/>
            <p14:sldId id="279"/>
            <p14:sldId id="281"/>
            <p14:sldId id="282"/>
            <p14:sldId id="314"/>
            <p14:sldId id="283"/>
            <p14:sldId id="317"/>
          </p14:sldIdLst>
        </p14:section>
        <p14:section name="ggplot2" id="{4A57BA23-E111-4942-96DA-7153CC5F63B9}">
          <p14:sldIdLst>
            <p14:sldId id="284"/>
            <p14:sldId id="280"/>
            <p14:sldId id="295"/>
            <p14:sldId id="296"/>
            <p14:sldId id="297"/>
            <p14:sldId id="298"/>
            <p14:sldId id="299"/>
            <p14:sldId id="300"/>
            <p14:sldId id="301"/>
            <p14:sldId id="319"/>
            <p14:sldId id="302"/>
            <p14:sldId id="303"/>
            <p14:sldId id="324"/>
            <p14:sldId id="321"/>
            <p14:sldId id="333"/>
            <p14:sldId id="334"/>
            <p14:sldId id="335"/>
            <p14:sldId id="331"/>
            <p14:sldId id="329"/>
            <p14:sldId id="330"/>
            <p14:sldId id="336"/>
            <p14:sldId id="332"/>
          </p14:sldIdLst>
        </p14:section>
        <p14:section name="DataScience" id="{1E6A2041-C2AE-4FE1-A18F-0057930BE4D9}">
          <p14:sldIdLst>
            <p14:sldId id="306"/>
            <p14:sldId id="307"/>
            <p14:sldId id="325"/>
            <p14:sldId id="31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4" d="100"/>
          <a:sy n="104" d="100"/>
        </p:scale>
        <p:origin x="1746" y="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9114"/>
    </p:cViewPr>
  </p:sorterViewPr>
  <p:notesViewPr>
    <p:cSldViewPr>
      <p:cViewPr varScale="1">
        <p:scale>
          <a:sx n="87" d="100"/>
          <a:sy n="87" d="100"/>
        </p:scale>
        <p:origin x="-2040" y="-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viewProps" Target="viewProps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notesMaster" Target="notesMasters/notesMaster1.xml"/><Relationship Id="rId86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61" Type="http://schemas.openxmlformats.org/officeDocument/2006/relationships/slide" Target="slides/slide57.xml"/><Relationship Id="rId8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BD4FA9-F3CE-45B3-A980-C331C6F1EF65}" type="datetimeFigureOut">
              <a:rPr lang="en-US" smtClean="0"/>
              <a:t>2/12/2024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CD5E95-8CAD-4274-BFFA-CD87442DEA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7690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BE1990-B7F6-4679-8A81-FB654AFDE369}" type="datetimeFigureOut">
              <a:rPr lang="en-US" smtClean="0"/>
              <a:t>2/12/2024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AB42B6-F5D5-4FAC-BF8D-429FEA6663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6156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AB42B6-F5D5-4FAC-BF8D-429FEA6663E6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9982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solidFill>
            <a:srgbClr val="002060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D3657-2200-4D14-82C0-10C39B0F0F06}" type="datetime1">
              <a:rPr lang="en-US" smtClean="0"/>
              <a:t>2/12/2024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663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BAF55-A85E-4993-914E-FC1E5AA7DF24}" type="datetime1">
              <a:rPr lang="en-US" smtClean="0"/>
              <a:t>2/12/2024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1866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816E07-E1DB-44A4-A5E5-9F4B54E8C933}" type="datetime1">
              <a:rPr lang="en-US" smtClean="0"/>
              <a:t>2/12/2024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1791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5ADDCE0-5FED-4FDD-BA02-0942934EB63A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43518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483B106-4E9D-4B91-8F41-000C5D87CED1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28301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D76061B-4117-4938-9756-2FC6747ECA75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19534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810B87A-36F9-4184-AE35-83F2EE44121A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419258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61A5019-2FBD-450D-B7CF-EFF67F331341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61609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975526C-C4E6-40F6-924F-E807725F466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278779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1BB6CF7-A7A8-4F82-8B20-3F0CD7C4B03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659315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E66820A-BDB4-4F92-B14E-15C6E4034CA2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3371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SzPct val="120000"/>
              <a:defRPr sz="2800"/>
            </a:lvl1pPr>
            <a:lvl2pPr>
              <a:defRPr sz="2400"/>
            </a:lvl2pPr>
            <a:lvl3pPr marL="1143000" indent="-228600">
              <a:buClr>
                <a:srgbClr val="00B0F0"/>
              </a:buClr>
              <a:buSzPct val="110000"/>
              <a:buFont typeface="Arial" panose="020B0604020202020204" pitchFamily="34" charset="0"/>
              <a:buChar char="•"/>
              <a:defRPr sz="20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1AD17-B813-4477-8AFE-B1860CC59113}" type="datetime1">
              <a:rPr lang="en-US" smtClean="0"/>
              <a:t>2/12/2024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55792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5DC909F-FD83-4347-8828-89DFA7F7E9D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672337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F4FB2B3-6402-41BF-BF78-5E6F25B0A9FA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729522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F8AB45E-ADD5-4114-B41F-3A405AEAED5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186626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5ADDCE0-5FED-4FDD-BA02-0942934EB63A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250691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483B106-4E9D-4B91-8F41-000C5D87CED1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039210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D76061B-4117-4938-9756-2FC6747ECA75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32613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810B87A-36F9-4184-AE35-83F2EE44121A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940452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61A5019-2FBD-450D-B7CF-EFF67F331341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769311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975526C-C4E6-40F6-924F-E807725F466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536599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1BB6CF7-A7A8-4F82-8B20-3F0CD7C4B03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00564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75C0D-5C9E-48CC-8D31-F42D19FA8F7A}" type="datetime1">
              <a:rPr lang="en-US" smtClean="0"/>
              <a:t>2/12/2024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2196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E66820A-BDB4-4F92-B14E-15C6E4034CA2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388295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5DC909F-FD83-4347-8828-89DFA7F7E9D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807381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F4FB2B3-6402-41BF-BF78-5E6F25B0A9FA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556429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F8AB45E-ADD5-4114-B41F-3A405AEAED5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876222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5ADDCE0-5FED-4FDD-BA02-0942934EB63A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298354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483B106-4E9D-4B91-8F41-000C5D87CED1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812359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D76061B-4117-4938-9756-2FC6747ECA75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175678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810B87A-36F9-4184-AE35-83F2EE44121A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338545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61A5019-2FBD-450D-B7CF-EFF67F331341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458053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975526C-C4E6-40F6-924F-E807725F466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74065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43000"/>
            <a:ext cx="4038600" cy="5105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3000"/>
            <a:ext cx="4038600" cy="5105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57551-0F2B-4F09-86FD-F7994CE83DC5}" type="datetime1">
              <a:rPr lang="en-US" smtClean="0"/>
              <a:t>2/12/2024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70154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1BB6CF7-A7A8-4F82-8B20-3F0CD7C4B03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327018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E66820A-BDB4-4F92-B14E-15C6E4034CA2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234613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5DC909F-FD83-4347-8828-89DFA7F7E9D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46276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F4FB2B3-6402-41BF-BF78-5E6F25B0A9FA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3897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F8AB45E-ADD5-4114-B41F-3A405AEAED5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3976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9D2B2-4200-46B9-96C3-02A55D5FAA00}" type="datetime1">
              <a:rPr lang="en-US" smtClean="0"/>
              <a:t>2/12/2024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8767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FF7722-74E8-497F-A072-89677A2C2373}" type="datetime1">
              <a:rPr lang="en-US" smtClean="0"/>
              <a:t>2/12/2024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3631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6212E-B46B-426F-AE59-AA326827D9E0}" type="datetime1">
              <a:rPr lang="en-US" smtClean="0"/>
              <a:t>2/12/2024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6946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B81E8-09EA-4684-A39F-38DE1E49D20C}" type="datetime1">
              <a:rPr lang="en-US" smtClean="0"/>
              <a:t>2/12/2024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1098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5CC5F-056C-4047-9A5C-9F5B4BED129B}" type="datetime1">
              <a:rPr lang="en-US" smtClean="0"/>
              <a:t>2/12/2024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9378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  <a:prstGeom prst="rect">
            <a:avLst/>
          </a:prstGeom>
          <a:solidFill>
            <a:srgbClr val="002060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43000"/>
            <a:ext cx="8229600" cy="5105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171053-07BD-4A17-AC24-0A22EAA36098}" type="datetime1">
              <a:rPr lang="en-US" smtClean="0"/>
              <a:t>2/12/2024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4294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rgbClr val="0070C0"/>
        </a:buClr>
        <a:buSzPct val="115000"/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Clr>
          <a:srgbClr val="FF0000"/>
        </a:buClr>
        <a:buSzPct val="110000"/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solidFill>
            <a:srgbClr val="0000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400800"/>
            <a:ext cx="2133600" cy="32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/>
            </a:lvl1pPr>
          </a:lstStyle>
          <a:p>
            <a:pPr fontAlgn="base">
              <a:spcAft>
                <a:spcPct val="0"/>
              </a:spcAft>
            </a:pPr>
            <a:endParaRPr lang="en-US" altLang="en-US" sz="1400">
              <a:solidFill>
                <a:srgbClr val="000000"/>
              </a:solidFill>
            </a:endParaRPr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400800"/>
            <a:ext cx="2895600" cy="32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spcBef>
                <a:spcPct val="0"/>
              </a:spcBef>
              <a:defRPr/>
            </a:lvl1pPr>
          </a:lstStyle>
          <a:p>
            <a:pPr fontAlgn="base">
              <a:spcAft>
                <a:spcPct val="0"/>
              </a:spcAft>
            </a:pPr>
            <a:endParaRPr lang="en-US" altLang="en-US" sz="1400">
              <a:solidFill>
                <a:srgbClr val="000000"/>
              </a:solidFill>
            </a:endParaRP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858000" y="6381750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/>
            </a:lvl1pPr>
          </a:lstStyle>
          <a:p>
            <a:pPr fontAlgn="base">
              <a:spcAft>
                <a:spcPct val="0"/>
              </a:spcAft>
            </a:pPr>
            <a:fld id="{9C48FCFD-7E71-4566-B2CA-1101B247078E}" type="slidenum">
              <a:rPr lang="en-US" altLang="en-US" sz="1400" smtClean="0">
                <a:solidFill>
                  <a:srgbClr val="000000"/>
                </a:solidFill>
              </a:rPr>
              <a:pPr fontAlgn="base">
                <a:spcAft>
                  <a:spcPct val="0"/>
                </a:spcAft>
              </a:pPr>
              <a:t>‹#›</a:t>
            </a:fld>
            <a:endParaRPr lang="en-US" altLang="en-US" sz="1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02604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</a:defRPr>
      </a:lvl2pPr>
      <a:lvl3pPr algn="ct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</a:defRPr>
      </a:lvl3pPr>
      <a:lvl4pPr algn="ct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</a:defRPr>
      </a:lvl4pPr>
      <a:lvl5pPr algn="ct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rgbClr val="0000FF"/>
        </a:buClr>
        <a:buSzPct val="115000"/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rgbClr val="FF0000"/>
        </a:buClr>
        <a:buSzPct val="110000"/>
        <a:buFont typeface="Wingdings" pitchFamily="2" charset="2"/>
        <a:buChar char="§"/>
        <a:defRPr sz="2800">
          <a:solidFill>
            <a:schemeClr val="tx1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rgbClr val="008080"/>
        </a:buClr>
        <a:buSzPct val="120000"/>
        <a:buFont typeface="Wingdings" pitchFamily="2" charset="2"/>
        <a:buChar char="§"/>
        <a:defRPr sz="2400">
          <a:solidFill>
            <a:schemeClr val="tx1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solidFill>
            <a:srgbClr val="0000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400800"/>
            <a:ext cx="2133600" cy="32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/>
            </a:lvl1pPr>
          </a:lstStyle>
          <a:p>
            <a:pPr fontAlgn="base">
              <a:spcAft>
                <a:spcPct val="0"/>
              </a:spcAft>
            </a:pPr>
            <a:endParaRPr lang="en-US" altLang="en-US" sz="1400">
              <a:solidFill>
                <a:srgbClr val="000000"/>
              </a:solidFill>
            </a:endParaRPr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400800"/>
            <a:ext cx="2895600" cy="32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spcBef>
                <a:spcPct val="0"/>
              </a:spcBef>
              <a:defRPr/>
            </a:lvl1pPr>
          </a:lstStyle>
          <a:p>
            <a:pPr fontAlgn="base">
              <a:spcAft>
                <a:spcPct val="0"/>
              </a:spcAft>
            </a:pPr>
            <a:endParaRPr lang="en-US" altLang="en-US" sz="1400">
              <a:solidFill>
                <a:srgbClr val="000000"/>
              </a:solidFill>
            </a:endParaRP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858000" y="6381750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/>
            </a:lvl1pPr>
          </a:lstStyle>
          <a:p>
            <a:pPr fontAlgn="base">
              <a:spcAft>
                <a:spcPct val="0"/>
              </a:spcAft>
            </a:pPr>
            <a:fld id="{9C48FCFD-7E71-4566-B2CA-1101B247078E}" type="slidenum">
              <a:rPr lang="en-US" altLang="en-US" sz="1400" smtClean="0">
                <a:solidFill>
                  <a:srgbClr val="000000"/>
                </a:solidFill>
              </a:rPr>
              <a:pPr fontAlgn="base">
                <a:spcAft>
                  <a:spcPct val="0"/>
                </a:spcAft>
              </a:pPr>
              <a:t>‹#›</a:t>
            </a:fld>
            <a:endParaRPr lang="en-US" altLang="en-US" sz="1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21029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</a:defRPr>
      </a:lvl2pPr>
      <a:lvl3pPr algn="ct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</a:defRPr>
      </a:lvl3pPr>
      <a:lvl4pPr algn="ct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</a:defRPr>
      </a:lvl4pPr>
      <a:lvl5pPr algn="ct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rgbClr val="0000FF"/>
        </a:buClr>
        <a:buSzPct val="115000"/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rgbClr val="FF0000"/>
        </a:buClr>
        <a:buSzPct val="110000"/>
        <a:buFont typeface="Wingdings" pitchFamily="2" charset="2"/>
        <a:buChar char="§"/>
        <a:defRPr sz="2800">
          <a:solidFill>
            <a:schemeClr val="tx1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rgbClr val="008080"/>
        </a:buClr>
        <a:buSzPct val="120000"/>
        <a:buFont typeface="Wingdings" pitchFamily="2" charset="2"/>
        <a:buChar char="§"/>
        <a:defRPr sz="2400">
          <a:solidFill>
            <a:schemeClr val="tx1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solidFill>
            <a:srgbClr val="0000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400800"/>
            <a:ext cx="2133600" cy="32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/>
            </a:lvl1pPr>
          </a:lstStyle>
          <a:p>
            <a:pPr fontAlgn="base">
              <a:spcAft>
                <a:spcPct val="0"/>
              </a:spcAft>
            </a:pPr>
            <a:endParaRPr lang="en-US" altLang="en-US" sz="1400">
              <a:solidFill>
                <a:srgbClr val="000000"/>
              </a:solidFill>
            </a:endParaRPr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400800"/>
            <a:ext cx="2895600" cy="32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spcBef>
                <a:spcPct val="0"/>
              </a:spcBef>
              <a:defRPr/>
            </a:lvl1pPr>
          </a:lstStyle>
          <a:p>
            <a:pPr fontAlgn="base">
              <a:spcAft>
                <a:spcPct val="0"/>
              </a:spcAft>
            </a:pPr>
            <a:endParaRPr lang="en-US" altLang="en-US" sz="1400">
              <a:solidFill>
                <a:srgbClr val="000000"/>
              </a:solidFill>
            </a:endParaRP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858000" y="6381750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/>
            </a:lvl1pPr>
          </a:lstStyle>
          <a:p>
            <a:pPr fontAlgn="base">
              <a:spcAft>
                <a:spcPct val="0"/>
              </a:spcAft>
            </a:pPr>
            <a:fld id="{9C48FCFD-7E71-4566-B2CA-1101B247078E}" type="slidenum">
              <a:rPr lang="en-US" altLang="en-US" sz="1400" smtClean="0">
                <a:solidFill>
                  <a:srgbClr val="000000"/>
                </a:solidFill>
              </a:rPr>
              <a:pPr fontAlgn="base">
                <a:spcAft>
                  <a:spcPct val="0"/>
                </a:spcAft>
              </a:pPr>
              <a:t>‹#›</a:t>
            </a:fld>
            <a:endParaRPr lang="en-US" altLang="en-US" sz="1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11252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</a:defRPr>
      </a:lvl2pPr>
      <a:lvl3pPr algn="ct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</a:defRPr>
      </a:lvl3pPr>
      <a:lvl4pPr algn="ct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</a:defRPr>
      </a:lvl4pPr>
      <a:lvl5pPr algn="ct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rgbClr val="0000FF"/>
        </a:buClr>
        <a:buSzPct val="115000"/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rgbClr val="FF0000"/>
        </a:buClr>
        <a:buSzPct val="110000"/>
        <a:buFont typeface="Wingdings" pitchFamily="2" charset="2"/>
        <a:buChar char="§"/>
        <a:defRPr sz="2800">
          <a:solidFill>
            <a:schemeClr val="tx1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rgbClr val="008080"/>
        </a:buClr>
        <a:buSzPct val="120000"/>
        <a:buFont typeface="Wingdings" pitchFamily="2" charset="2"/>
        <a:buChar char="§"/>
        <a:defRPr sz="2400">
          <a:solidFill>
            <a:schemeClr val="tx1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emf"/><Relationship Id="rId2" Type="http://schemas.openxmlformats.org/officeDocument/2006/relationships/hyperlink" Target="https://friendly.github.io/6135/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karlsluis/before-tufte-there-was-bertin-63af71ceaa62" TargetMode="Externa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viz.fr/bertifier" TargetMode="External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youtu.be/tJxAF_a_yBQ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arwick.ac.uk/fac/sci/moac/people/students/peter_cock/r/heatmap/" TargetMode="External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www.datavis.ca/papers/HeatmapHistory-tas.2009.pdf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thda.com/english/articles/28-hierarchical-clustering-essentials/93-heatmap-static-and-interactive-absolute-guide/" TargetMode="External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0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jpeg"/><Relationship Id="rId7" Type="http://schemas.openxmlformats.org/officeDocument/2006/relationships/image" Target="../media/image15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jpeg"/><Relationship Id="rId10" Type="http://schemas.openxmlformats.org/officeDocument/2006/relationships/image" Target="../media/image18.png"/><Relationship Id="rId4" Type="http://schemas.openxmlformats.org/officeDocument/2006/relationships/image" Target="../media/image12.jpeg"/><Relationship Id="rId9" Type="http://schemas.openxmlformats.org/officeDocument/2006/relationships/image" Target="../media/image1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2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7" Type="http://schemas.openxmlformats.org/officeDocument/2006/relationships/image" Target="../media/image77.png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76.jpeg"/><Relationship Id="rId5" Type="http://schemas.openxmlformats.org/officeDocument/2006/relationships/image" Target="../media/image75.jpeg"/><Relationship Id="rId4" Type="http://schemas.openxmlformats.org/officeDocument/2006/relationships/image" Target="../media/image74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gif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wm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g"/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jpe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88.png"/><Relationship Id="rId5" Type="http://schemas.openxmlformats.org/officeDocument/2006/relationships/image" Target="../media/image87.svg"/><Relationship Id="rId4" Type="http://schemas.openxmlformats.org/officeDocument/2006/relationships/image" Target="../media/image86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jpe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hyperlink" Target="https://bit.ly/3m5eJKF" TargetMode="Externa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eg"/><Relationship Id="rId2" Type="http://schemas.openxmlformats.org/officeDocument/2006/relationships/hyperlink" Target="https://exts.ggplot2.tidyverse.org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5.png"/><Relationship Id="rId4" Type="http://schemas.openxmlformats.org/officeDocument/2006/relationships/image" Target="../media/image94.jpe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exts.ggplot2.tidyverse.org/" TargetMode="External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exts.ggplot2.tidyverse.or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2.gif"/><Relationship Id="rId4" Type="http://schemas.openxmlformats.org/officeDocument/2006/relationships/image" Target="../media/image111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gif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gif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multiple-views-visualization-research-explained/metrics-for-reasoning-about-the-usability-of-visualization-notations-6c03b9292780" TargetMode="External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Cognitive_dimensions_of_notations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notascope.io/" TargetMode="External"/><Relationship Id="rId2" Type="http://schemas.openxmlformats.org/officeDocument/2006/relationships/slideLayout" Target="../slideLayouts/slideLayout6.xml"/><Relationship Id="rId1" Type="http://schemas.openxmlformats.org/officeDocument/2006/relationships/video" Target="https://www.youtube.com/embed/PXwVhaU-8b4?feature=oembed" TargetMode="External"/><Relationship Id="rId4" Type="http://schemas.openxmlformats.org/officeDocument/2006/relationships/image" Target="../media/image121.jpe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7" Type="http://schemas.openxmlformats.org/officeDocument/2006/relationships/image" Target="../media/image131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0.png"/><Relationship Id="rId5" Type="http://schemas.openxmlformats.org/officeDocument/2006/relationships/image" Target="../media/image129.jpg"/><Relationship Id="rId4" Type="http://schemas.openxmlformats.org/officeDocument/2006/relationships/image" Target="../media/image128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jpeg"/><Relationship Id="rId5" Type="http://schemas.openxmlformats.org/officeDocument/2006/relationships/image" Target="../media/image32.jpeg"/><Relationship Id="rId4" Type="http://schemas.openxmlformats.org/officeDocument/2006/relationships/image" Target="../media/image3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743200"/>
            <a:ext cx="7772400" cy="1470025"/>
          </a:xfrm>
        </p:spPr>
        <p:txBody>
          <a:bodyPr/>
          <a:lstStyle/>
          <a:p>
            <a:r>
              <a:rPr lang="en-US" dirty="0"/>
              <a:t>The Language of Graphs: from </a:t>
            </a:r>
            <a:r>
              <a:rPr lang="en-US" dirty="0" err="1"/>
              <a:t>Bertin</a:t>
            </a:r>
            <a:r>
              <a:rPr lang="en-US" dirty="0"/>
              <a:t> to </a:t>
            </a:r>
            <a:r>
              <a:rPr lang="en-US" dirty="0" err="1"/>
              <a:t>GoG</a:t>
            </a:r>
            <a:r>
              <a:rPr lang="en-US" dirty="0"/>
              <a:t> to ggplot2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419600"/>
            <a:ext cx="6400800" cy="1752600"/>
          </a:xfrm>
        </p:spPr>
        <p:txBody>
          <a:bodyPr>
            <a:normAutofit/>
          </a:bodyPr>
          <a:lstStyle/>
          <a:p>
            <a:r>
              <a:rPr lang="en-US" dirty="0"/>
              <a:t>Michael Friendly</a:t>
            </a:r>
          </a:p>
          <a:p>
            <a:r>
              <a:rPr lang="en-US" dirty="0"/>
              <a:t>Psych 6135 </a:t>
            </a:r>
          </a:p>
          <a:p>
            <a:r>
              <a:rPr lang="en-US" sz="2200" dirty="0">
                <a:solidFill>
                  <a:prstClr val="black">
                    <a:tint val="75000"/>
                  </a:prstClr>
                </a:solidFill>
                <a:hlinkClick r:id="rId2"/>
              </a:rPr>
              <a:t>https://friendly.github.io/6135/</a:t>
            </a:r>
            <a:r>
              <a:rPr lang="en-US" sz="2200" dirty="0">
                <a:solidFill>
                  <a:prstClr val="black">
                    <a:tint val="75000"/>
                  </a:prstClr>
                </a:solidFill>
              </a:rPr>
              <a:t>   </a:t>
            </a:r>
            <a:endParaRPr lang="en-US" sz="22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10" y="152408"/>
            <a:ext cx="2680953" cy="21428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" name="Group 3"/>
          <p:cNvGrpSpPr/>
          <p:nvPr/>
        </p:nvGrpSpPr>
        <p:grpSpPr>
          <a:xfrm>
            <a:off x="3397881" y="205184"/>
            <a:ext cx="2743200" cy="2037307"/>
            <a:chOff x="3401043" y="152425"/>
            <a:chExt cx="2743200" cy="2037307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01043" y="152425"/>
              <a:ext cx="2743200" cy="761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8" name="Picture 4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92483" y="1106431"/>
              <a:ext cx="2651760" cy="10833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400" y="415165"/>
            <a:ext cx="2514600" cy="16173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D3F80E9-858D-DABB-4746-F8DCC6834D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5800" y="4450080"/>
            <a:ext cx="1065276" cy="12252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3D54EAE-7B22-460B-A28D-851DB671CDA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92924" y="4454434"/>
            <a:ext cx="1065276" cy="1225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465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No consensus, but the germ of an idea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ISI St. Petersburg (1872) resolutions:</a:t>
            </a:r>
          </a:p>
          <a:p>
            <a:pPr lvl="1"/>
            <a:r>
              <a:rPr lang="en-US" sz="1800" dirty="0"/>
              <a:t>“</a:t>
            </a:r>
            <a:r>
              <a:rPr lang="en-US" sz="1800" i="1" dirty="0"/>
              <a:t>The Congress accepts that it is not worth going into details about the choice of methods or facts for graphical representation</a:t>
            </a:r>
            <a:r>
              <a:rPr lang="en-US" sz="1800" dirty="0"/>
              <a:t>”.</a:t>
            </a:r>
          </a:p>
          <a:p>
            <a:pPr lvl="1"/>
            <a:r>
              <a:rPr lang="en-US" sz="1800" dirty="0"/>
              <a:t>“</a:t>
            </a:r>
            <a:r>
              <a:rPr lang="en-US" sz="1800" i="1" dirty="0"/>
              <a:t>no strict rule can be imposed on authors, because the only real problem is that of applying the graphical method to data that is comparable</a:t>
            </a:r>
            <a:r>
              <a:rPr lang="en-US" sz="1800" dirty="0"/>
              <a:t>”. </a:t>
            </a:r>
          </a:p>
          <a:p>
            <a:endParaRPr lang="en-US" dirty="0"/>
          </a:p>
          <a:p>
            <a:r>
              <a:rPr lang="en-US" dirty="0"/>
              <a:t>Most of the debate had to do with thematic maps</a:t>
            </a:r>
          </a:p>
          <a:p>
            <a:pPr lvl="1"/>
            <a:r>
              <a:rPr lang="en-US" sz="2000" dirty="0"/>
              <a:t>number of class intervals for a quantitative variable</a:t>
            </a:r>
          </a:p>
          <a:p>
            <a:pPr lvl="1"/>
            <a:r>
              <a:rPr lang="en-US" sz="2000" dirty="0"/>
              <a:t>number and variety of shading colors</a:t>
            </a:r>
          </a:p>
          <a:p>
            <a:r>
              <a:rPr lang="en-US" dirty="0"/>
              <a:t>Yet, the idea of a </a:t>
            </a:r>
            <a:r>
              <a:rPr lang="en-US" dirty="0">
                <a:solidFill>
                  <a:srgbClr val="FF0000"/>
                </a:solidFill>
              </a:rPr>
              <a:t>visual language </a:t>
            </a:r>
            <a:r>
              <a:rPr lang="en-US" dirty="0"/>
              <a:t>had been accepted, along with the need for some </a:t>
            </a:r>
            <a:r>
              <a:rPr lang="en-US" dirty="0">
                <a:solidFill>
                  <a:srgbClr val="FF0000"/>
                </a:solidFill>
              </a:rPr>
              <a:t>theory of graphs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10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4377A2-4820-4A25-B050-C2BD2F952D59}"/>
              </a:ext>
            </a:extLst>
          </p:cNvPr>
          <p:cNvSpPr txBox="1"/>
          <p:nvPr/>
        </p:nvSpPr>
        <p:spPr>
          <a:xfrm>
            <a:off x="5198473" y="2971800"/>
            <a:ext cx="3488327" cy="338554"/>
          </a:xfrm>
          <a:prstGeom prst="rect">
            <a:avLst/>
          </a:prstGeom>
          <a:solidFill>
            <a:schemeClr val="tx2">
              <a:lumMod val="20000"/>
              <a:lumOff val="80000"/>
              <a:alpha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/>
              <a:t>Standardize the data before the graphs!</a:t>
            </a:r>
          </a:p>
        </p:txBody>
      </p:sp>
      <p:pic>
        <p:nvPicPr>
          <p:cNvPr id="7" name="Picture 6" descr="Logo, icon&#10;&#10;Description automatically generated">
            <a:extLst>
              <a:ext uri="{FF2B5EF4-FFF2-40B4-BE49-F238E27FC236}">
                <a16:creationId xmlns:a16="http://schemas.microsoft.com/office/drawing/2014/main" id="{CB03AE64-DB58-43E9-A453-52AF96C8681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5791200"/>
            <a:ext cx="457200" cy="4572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DFF7C30-F9A7-4DAD-9C88-711271485BE5}"/>
              </a:ext>
            </a:extLst>
          </p:cNvPr>
          <p:cNvSpPr txBox="1"/>
          <p:nvPr/>
        </p:nvSpPr>
        <p:spPr>
          <a:xfrm>
            <a:off x="4772026" y="5835134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Fast forward</a:t>
            </a:r>
          </a:p>
        </p:txBody>
      </p:sp>
    </p:spTree>
    <p:extLst>
      <p:ext uri="{BB962C8B-B14F-4D97-AF65-F5344CB8AC3E}">
        <p14:creationId xmlns:p14="http://schemas.microsoft.com/office/powerpoint/2010/main" val="28624820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0814B4-2088-4B4C-A287-20D5F4D30C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33400"/>
            <a:ext cx="7772400" cy="1362075"/>
          </a:xfrm>
        </p:spPr>
        <p:txBody>
          <a:bodyPr/>
          <a:lstStyle/>
          <a:p>
            <a:r>
              <a:rPr lang="en-US" dirty="0" err="1"/>
              <a:t>Bertin</a:t>
            </a:r>
            <a:r>
              <a:rPr lang="en-US" dirty="0"/>
              <a:t>: Modern theory of data graphics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4D96B5-5D1E-4FAE-9786-EEFC83BA34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2450" y="6043613"/>
            <a:ext cx="2190750" cy="280987"/>
          </a:xfrm>
        </p:spPr>
        <p:txBody>
          <a:bodyPr>
            <a:normAutofit fontScale="700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F74059-C14E-4DF7-A91D-FEA5044EE1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11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91AFEB-9867-44A3-977D-599F3937B77B}"/>
              </a:ext>
            </a:extLst>
          </p:cNvPr>
          <p:cNvSpPr txBox="1"/>
          <p:nvPr/>
        </p:nvSpPr>
        <p:spPr>
          <a:xfrm>
            <a:off x="571500" y="2181225"/>
            <a:ext cx="35052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 </a:t>
            </a:r>
            <a:r>
              <a:rPr lang="en-US" sz="2400" dirty="0">
                <a:solidFill>
                  <a:srgbClr val="0070C0"/>
                </a:solidFill>
              </a:rPr>
              <a:t>Semiology</a:t>
            </a:r>
            <a:r>
              <a:rPr lang="en-US" sz="2400" dirty="0"/>
              <a:t> of graphics: </a:t>
            </a:r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Visual variables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Decoding: Reading levels of a graph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Reorderable matrix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DB02CB6-3A72-45DF-929A-0136B6A6A8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9619" y="2200275"/>
            <a:ext cx="4152381" cy="43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2162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Bertin</a:t>
            </a:r>
            <a:r>
              <a:rPr lang="en-US" dirty="0"/>
              <a:t>: </a:t>
            </a:r>
            <a:r>
              <a:rPr lang="en-US" i="1" dirty="0"/>
              <a:t>Semiology of graphics </a:t>
            </a:r>
            <a:r>
              <a:rPr lang="en-US" dirty="0"/>
              <a:t>(1967)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2743200"/>
          </a:xfrm>
        </p:spPr>
        <p:txBody>
          <a:bodyPr/>
          <a:lstStyle/>
          <a:p>
            <a:r>
              <a:rPr lang="en-US" sz="2400" dirty="0"/>
              <a:t>Defines a system of “grammatical elements” of graphs and relations among visual attributes that give </a:t>
            </a:r>
            <a:r>
              <a:rPr lang="en-US" sz="2400" dirty="0">
                <a:solidFill>
                  <a:srgbClr val="FF0000"/>
                </a:solidFill>
              </a:rPr>
              <a:t>meaning</a:t>
            </a:r>
            <a:r>
              <a:rPr lang="en-US" sz="2400" dirty="0"/>
              <a:t> (semantics) from perceptual features</a:t>
            </a:r>
          </a:p>
          <a:p>
            <a:pPr lvl="1"/>
            <a:r>
              <a:rPr lang="en-US" sz="2000" dirty="0">
                <a:highlight>
                  <a:srgbClr val="FFFF00"/>
                </a:highlight>
              </a:rPr>
              <a:t>Planar</a:t>
            </a:r>
            <a:r>
              <a:rPr lang="en-US" sz="2000" dirty="0"/>
              <a:t> variables: (</a:t>
            </a:r>
            <a:r>
              <a:rPr lang="en-US" sz="2000" dirty="0" err="1"/>
              <a:t>x,y</a:t>
            </a:r>
            <a:r>
              <a:rPr lang="en-US" sz="2000" dirty="0"/>
              <a:t>) coordinates</a:t>
            </a:r>
          </a:p>
          <a:p>
            <a:pPr lvl="1"/>
            <a:r>
              <a:rPr lang="en-US" sz="2000" dirty="0">
                <a:highlight>
                  <a:srgbClr val="00FF00"/>
                </a:highlight>
              </a:rPr>
              <a:t>Retinal</a:t>
            </a:r>
            <a:r>
              <a:rPr lang="en-US" sz="2000" dirty="0"/>
              <a:t> variables: shape, size, color, 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6120" y="3886200"/>
            <a:ext cx="5273040" cy="2225040"/>
          </a:xfrm>
          <a:prstGeom prst="rect">
            <a:avLst/>
          </a:prstGeom>
        </p:spPr>
      </p:pic>
      <p:pic>
        <p:nvPicPr>
          <p:cNvPr id="2050" name="Picture 2" descr="C:\Documents\milestone\images\portraits\berti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3790286"/>
            <a:ext cx="184262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Text, letter&#10;&#10;Description automatically generated">
            <a:extLst>
              <a:ext uri="{FF2B5EF4-FFF2-40B4-BE49-F238E27FC236}">
                <a16:creationId xmlns:a16="http://schemas.microsoft.com/office/drawing/2014/main" id="{B8A3FF42-0C46-44BC-AA05-038E7511148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801" y="1606229"/>
            <a:ext cx="1124712" cy="1581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7961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Bertin</a:t>
            </a:r>
            <a:r>
              <a:rPr lang="en-US" dirty="0"/>
              <a:t>: </a:t>
            </a:r>
            <a:r>
              <a:rPr lang="en-US" i="1" dirty="0"/>
              <a:t>Semiology of graphics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Defines a system of mapping of retinal variables to properties of data variables for perception of </a:t>
            </a:r>
            <a:r>
              <a:rPr lang="en-US" sz="2400" dirty="0">
                <a:solidFill>
                  <a:srgbClr val="FF0000"/>
                </a:solidFill>
              </a:rPr>
              <a:t>relations</a:t>
            </a:r>
          </a:p>
          <a:p>
            <a:pPr lvl="1"/>
            <a:r>
              <a:rPr lang="en-US" sz="2000" dirty="0"/>
              <a:t>Association (</a:t>
            </a:r>
            <a:r>
              <a:rPr lang="en-US" sz="2000" dirty="0">
                <a:solidFill>
                  <a:srgbClr val="FF0000"/>
                </a:solidFill>
              </a:rPr>
              <a:t>≡</a:t>
            </a:r>
            <a:r>
              <a:rPr lang="en-US" sz="2000" dirty="0"/>
              <a:t>) – marks are perceived as </a:t>
            </a:r>
            <a:r>
              <a:rPr lang="en-US" sz="2000" dirty="0">
                <a:solidFill>
                  <a:srgbClr val="FF0000"/>
                </a:solidFill>
              </a:rPr>
              <a:t>similar</a:t>
            </a:r>
          </a:p>
          <a:p>
            <a:pPr lvl="1"/>
            <a:r>
              <a:rPr lang="en-US" sz="2000" dirty="0"/>
              <a:t>Selection (</a:t>
            </a:r>
            <a:r>
              <a:rPr lang="en-US" sz="2000" dirty="0">
                <a:solidFill>
                  <a:srgbClr val="FF0000"/>
                </a:solidFill>
              </a:rPr>
              <a:t>≠</a:t>
            </a:r>
            <a:r>
              <a:rPr lang="en-US" sz="2000" dirty="0"/>
              <a:t>) – marks are perceived as </a:t>
            </a:r>
            <a:r>
              <a:rPr lang="en-US" sz="2000" dirty="0">
                <a:solidFill>
                  <a:srgbClr val="FF0000"/>
                </a:solidFill>
              </a:rPr>
              <a:t>forming classes</a:t>
            </a:r>
          </a:p>
          <a:p>
            <a:pPr lvl="1"/>
            <a:r>
              <a:rPr lang="en-US" sz="2000" dirty="0"/>
              <a:t>Order (</a:t>
            </a:r>
            <a:r>
              <a:rPr lang="en-US" sz="2000" dirty="0">
                <a:solidFill>
                  <a:srgbClr val="FF0000"/>
                </a:solidFill>
              </a:rPr>
              <a:t>O</a:t>
            </a:r>
            <a:r>
              <a:rPr lang="en-US" sz="2000" dirty="0"/>
              <a:t>) – marks are perceived as </a:t>
            </a:r>
            <a:r>
              <a:rPr lang="en-US" sz="2000" dirty="0">
                <a:solidFill>
                  <a:srgbClr val="FF0000"/>
                </a:solidFill>
              </a:rPr>
              <a:t>showing order</a:t>
            </a:r>
          </a:p>
          <a:p>
            <a:pPr lvl="1"/>
            <a:r>
              <a:rPr lang="en-US" sz="2000" dirty="0"/>
              <a:t>Quantity (</a:t>
            </a:r>
            <a:r>
              <a:rPr lang="en-US" sz="2000" dirty="0">
                <a:solidFill>
                  <a:srgbClr val="FF0000"/>
                </a:solidFill>
              </a:rPr>
              <a:t>Q</a:t>
            </a:r>
            <a:r>
              <a:rPr lang="en-US" sz="2000" dirty="0"/>
              <a:t>) – marks are perceived as </a:t>
            </a:r>
            <a:r>
              <a:rPr lang="en-US" sz="2000" dirty="0">
                <a:solidFill>
                  <a:srgbClr val="FF0000"/>
                </a:solidFill>
              </a:rPr>
              <a:t>proportional</a:t>
            </a:r>
          </a:p>
          <a:p>
            <a:r>
              <a:rPr lang="en-US" sz="2400" dirty="0"/>
              <a:t>This is the first theory of graphs relating visual attributes (encoding) to perceptual characteristics (decoding).</a:t>
            </a:r>
          </a:p>
          <a:p>
            <a:r>
              <a:rPr lang="en-US" sz="2400" dirty="0"/>
              <a:t>It comprises nearly all known graph and thematic map types in a </a:t>
            </a:r>
            <a:r>
              <a:rPr lang="en-US" sz="2400" dirty="0">
                <a:solidFill>
                  <a:srgbClr val="FF0000"/>
                </a:solidFill>
              </a:rPr>
              <a:t>general system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265A3E-B5EE-42CF-AFCD-296B0C3A2E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4891" y="1600200"/>
            <a:ext cx="731429" cy="1645714"/>
          </a:xfrm>
          <a:prstGeom prst="rect">
            <a:avLst/>
          </a:prstGeom>
        </p:spPr>
      </p:pic>
      <p:sp>
        <p:nvSpPr>
          <p:cNvPr id="6" name="Left Brace 5">
            <a:extLst>
              <a:ext uri="{FF2B5EF4-FFF2-40B4-BE49-F238E27FC236}">
                <a16:creationId xmlns:a16="http://schemas.microsoft.com/office/drawing/2014/main" id="{8E97D264-95D1-18BC-D33B-51178470B4A6}"/>
              </a:ext>
            </a:extLst>
          </p:cNvPr>
          <p:cNvSpPr/>
          <p:nvPr/>
        </p:nvSpPr>
        <p:spPr>
          <a:xfrm>
            <a:off x="502920" y="2035175"/>
            <a:ext cx="274320" cy="1264714"/>
          </a:xfrm>
          <a:prstGeom prst="leftBrace">
            <a:avLst/>
          </a:prstGeom>
          <a:ln w="2540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99904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14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447800"/>
            <a:ext cx="7569994" cy="489823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62000" y="457200"/>
            <a:ext cx="7467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retinal variables and relationship types can be “implanted” in various symbol types in the plane (X,Y)</a:t>
            </a:r>
          </a:p>
        </p:txBody>
      </p:sp>
    </p:spTree>
    <p:extLst>
      <p:ext uri="{BB962C8B-B14F-4D97-AF65-F5344CB8AC3E}">
        <p14:creationId xmlns:p14="http://schemas.microsoft.com/office/powerpoint/2010/main" val="29454478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Visual variables &amp; data characteristics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15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761392"/>
            <a:ext cx="8145012" cy="439830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143000"/>
            <a:ext cx="822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Visual variables differ in the kinds of information they can convey</a:t>
            </a:r>
          </a:p>
        </p:txBody>
      </p:sp>
      <p:sp>
        <p:nvSpPr>
          <p:cNvPr id="6" name="Rectangle 5"/>
          <p:cNvSpPr/>
          <p:nvPr/>
        </p:nvSpPr>
        <p:spPr>
          <a:xfrm>
            <a:off x="3581400" y="6165532"/>
            <a:ext cx="5469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 (≡) </a:t>
            </a:r>
          </a:p>
        </p:txBody>
      </p:sp>
      <p:sp>
        <p:nvSpPr>
          <p:cNvPr id="7" name="Rectangle 6"/>
          <p:cNvSpPr/>
          <p:nvPr/>
        </p:nvSpPr>
        <p:spPr>
          <a:xfrm>
            <a:off x="2514600" y="6165532"/>
            <a:ext cx="4940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(≠) </a:t>
            </a:r>
          </a:p>
        </p:txBody>
      </p:sp>
      <p:sp>
        <p:nvSpPr>
          <p:cNvPr id="8" name="Rectangle 7"/>
          <p:cNvSpPr/>
          <p:nvPr/>
        </p:nvSpPr>
        <p:spPr>
          <a:xfrm>
            <a:off x="6172200" y="6165532"/>
            <a:ext cx="5309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(O) </a:t>
            </a:r>
          </a:p>
        </p:txBody>
      </p:sp>
      <p:sp>
        <p:nvSpPr>
          <p:cNvPr id="9" name="Rectangle 8"/>
          <p:cNvSpPr/>
          <p:nvPr/>
        </p:nvSpPr>
        <p:spPr>
          <a:xfrm>
            <a:off x="4953000" y="6156007"/>
            <a:ext cx="5375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(Q) </a:t>
            </a:r>
          </a:p>
        </p:txBody>
      </p:sp>
    </p:spTree>
    <p:extLst>
      <p:ext uri="{BB962C8B-B14F-4D97-AF65-F5344CB8AC3E}">
        <p14:creationId xmlns:p14="http://schemas.microsoft.com/office/powerpoint/2010/main" val="40047798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Some recommendations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5960" y="2209800"/>
            <a:ext cx="5212080" cy="443388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200" y="1219200"/>
            <a:ext cx="8229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Various authors have used </a:t>
            </a:r>
            <a:r>
              <a:rPr lang="en-US" sz="2000" dirty="0" err="1"/>
              <a:t>Bertin’s</a:t>
            </a:r>
            <a:r>
              <a:rPr lang="en-US" sz="2000" dirty="0"/>
              <a:t> system to make recommendations for the best attributes to use with different symbol types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2ACD7A-3224-4E83-A512-E8F99DF14D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2895600"/>
            <a:ext cx="552381" cy="337142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C5A4A76-C344-9C22-24E9-5196B4C952BC}"/>
              </a:ext>
            </a:extLst>
          </p:cNvPr>
          <p:cNvSpPr/>
          <p:nvPr/>
        </p:nvSpPr>
        <p:spPr>
          <a:xfrm>
            <a:off x="6324600" y="2241122"/>
            <a:ext cx="718636" cy="3651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96487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17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714500"/>
            <a:ext cx="6240780" cy="468058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33400" y="457200"/>
            <a:ext cx="8077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Retinal variables allow </a:t>
            </a:r>
            <a:r>
              <a:rPr lang="en-US" sz="2400" dirty="0">
                <a:solidFill>
                  <a:srgbClr val="FF0000"/>
                </a:solidFill>
              </a:rPr>
              <a:t>several</a:t>
            </a:r>
            <a:r>
              <a:rPr lang="en-US" sz="2400" dirty="0"/>
              <a:t> variables to be encoded.</a:t>
            </a:r>
          </a:p>
          <a:p>
            <a:r>
              <a:rPr lang="en-US" dirty="0" err="1"/>
              <a:t>Bertin’s</a:t>
            </a:r>
            <a:r>
              <a:rPr lang="en-US" dirty="0"/>
              <a:t> system provides a general framework for thematic mapping, allowing multiple variables to shown simultaneously in a single map.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010400" y="2438400"/>
            <a:ext cx="1752600" cy="92333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Legend:</a:t>
            </a:r>
          </a:p>
          <a:p>
            <a:r>
              <a:rPr lang="en-US" dirty="0"/>
              <a:t>GEO: (</a:t>
            </a:r>
            <a:r>
              <a:rPr lang="en-US" dirty="0" err="1"/>
              <a:t>x,y</a:t>
            </a:r>
            <a:r>
              <a:rPr lang="en-US" dirty="0"/>
              <a:t>)</a:t>
            </a:r>
          </a:p>
          <a:p>
            <a:r>
              <a:rPr lang="en-US" dirty="0"/>
              <a:t>T, V, OR: ordered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6172200" y="2743200"/>
            <a:ext cx="838200" cy="156865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858000" y="3657600"/>
            <a:ext cx="19812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</a:t>
            </a:r>
            <a:r>
              <a:rPr lang="en-US" dirty="0" err="1"/>
              <a:t>Bertin</a:t>
            </a:r>
            <a:r>
              <a:rPr lang="en-US" dirty="0"/>
              <a:t>, the legend is a symbolic description of the coordinate system and the variables displayed.</a:t>
            </a:r>
          </a:p>
        </p:txBody>
      </p:sp>
    </p:spTree>
    <p:extLst>
      <p:ext uri="{BB962C8B-B14F-4D97-AF65-F5344CB8AC3E}">
        <p14:creationId xmlns:p14="http://schemas.microsoft.com/office/powerpoint/2010/main" val="843419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18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1371600"/>
            <a:ext cx="5248240" cy="524824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33400" y="533400"/>
            <a:ext cx="7772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Various maps of France, encoding quantitative and categorical variables in a wide number of different ways.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09600" y="1752600"/>
            <a:ext cx="20574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This semiology is </a:t>
            </a:r>
            <a:r>
              <a:rPr lang="en-US" sz="1600" dirty="0">
                <a:solidFill>
                  <a:srgbClr val="FF0000"/>
                </a:solidFill>
              </a:rPr>
              <a:t>productive</a:t>
            </a:r>
            <a:r>
              <a:rPr lang="en-US" sz="1600" dirty="0"/>
              <a:t>, as is the semiology of language.</a:t>
            </a:r>
          </a:p>
          <a:p>
            <a:endParaRPr lang="en-US" sz="1600" dirty="0"/>
          </a:p>
          <a:p>
            <a:r>
              <a:rPr lang="en-US" sz="1600" dirty="0"/>
              <a:t>Allows one to </a:t>
            </a:r>
            <a:r>
              <a:rPr lang="en-US" sz="1600" dirty="0">
                <a:solidFill>
                  <a:srgbClr val="FF0000"/>
                </a:solidFill>
              </a:rPr>
              <a:t>imagine</a:t>
            </a:r>
            <a:r>
              <a:rPr lang="en-US" sz="1600" dirty="0"/>
              <a:t> new graphic encodings.</a:t>
            </a:r>
          </a:p>
        </p:txBody>
      </p:sp>
    </p:spTree>
    <p:extLst>
      <p:ext uri="{BB962C8B-B14F-4D97-AF65-F5344CB8AC3E}">
        <p14:creationId xmlns:p14="http://schemas.microsoft.com/office/powerpoint/2010/main" val="19038431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5943600" cy="944562"/>
          </a:xfrm>
        </p:spPr>
        <p:txBody>
          <a:bodyPr>
            <a:normAutofit/>
          </a:bodyPr>
          <a:lstStyle/>
          <a:p>
            <a:r>
              <a:rPr lang="en-US" sz="3600" dirty="0"/>
              <a:t>Decoding: Reading a graphic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08125"/>
            <a:ext cx="8229600" cy="472440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How successful is a graph for transmitting information?</a:t>
            </a:r>
          </a:p>
          <a:p>
            <a:pPr marL="0" indent="0">
              <a:buNone/>
            </a:pPr>
            <a:r>
              <a:rPr lang="en-US" dirty="0" err="1"/>
              <a:t>Bertin</a:t>
            </a:r>
            <a:r>
              <a:rPr lang="en-US" dirty="0"/>
              <a:t> defines three </a:t>
            </a:r>
            <a:r>
              <a:rPr lang="en-US" dirty="0">
                <a:solidFill>
                  <a:srgbClr val="FF0000"/>
                </a:solidFill>
              </a:rPr>
              <a:t>stages</a:t>
            </a:r>
            <a:r>
              <a:rPr lang="en-US" dirty="0"/>
              <a:t> for reading a graphic:</a:t>
            </a:r>
          </a:p>
          <a:p>
            <a:r>
              <a:rPr lang="en-US" sz="2600" b="1" dirty="0"/>
              <a:t>External</a:t>
            </a:r>
            <a:r>
              <a:rPr lang="en-US" sz="2600" dirty="0"/>
              <a:t>: What is the overall context?</a:t>
            </a:r>
          </a:p>
          <a:p>
            <a:pPr lvl="1"/>
            <a:r>
              <a:rPr lang="en-US" sz="2200" dirty="0"/>
              <a:t>Graph title, axis labels</a:t>
            </a:r>
          </a:p>
          <a:p>
            <a:r>
              <a:rPr lang="en-US" sz="2600" b="1" dirty="0"/>
              <a:t>Internal</a:t>
            </a:r>
            <a:r>
              <a:rPr lang="en-US" sz="2600" dirty="0"/>
              <a:t>: What visual variables are used to represent the components in the graphic?</a:t>
            </a:r>
          </a:p>
          <a:p>
            <a:pPr lvl="1"/>
            <a:r>
              <a:rPr lang="en-US" sz="2200" dirty="0"/>
              <a:t>points, lines, …</a:t>
            </a:r>
          </a:p>
          <a:p>
            <a:pPr lvl="1"/>
            <a:r>
              <a:rPr lang="en-US" sz="2200" dirty="0"/>
              <a:t>size, shape, </a:t>
            </a:r>
            <a:r>
              <a:rPr lang="en-US" sz="2200" dirty="0" err="1"/>
              <a:t>color:hue</a:t>
            </a:r>
            <a:r>
              <a:rPr lang="en-US" sz="2200" dirty="0"/>
              <a:t>, </a:t>
            </a:r>
            <a:r>
              <a:rPr lang="en-US" sz="2200" dirty="0" err="1"/>
              <a:t>color:intensity</a:t>
            </a:r>
            <a:r>
              <a:rPr lang="en-US" sz="2200" dirty="0"/>
              <a:t>, texture, …</a:t>
            </a:r>
          </a:p>
          <a:p>
            <a:r>
              <a:rPr lang="en-US" sz="2600" b="1" dirty="0"/>
              <a:t>Relationships</a:t>
            </a:r>
            <a:r>
              <a:rPr lang="en-US" sz="2600" dirty="0"/>
              <a:t>:</a:t>
            </a:r>
          </a:p>
          <a:p>
            <a:pPr lvl="1"/>
            <a:r>
              <a:rPr lang="en-US" sz="2200" dirty="0"/>
              <a:t>How are these components related? </a:t>
            </a:r>
          </a:p>
          <a:p>
            <a:pPr lvl="1"/>
            <a:r>
              <a:rPr lang="en-US" sz="2200" dirty="0"/>
              <a:t>What questions can I ask of this graphic? </a:t>
            </a:r>
          </a:p>
          <a:p>
            <a:pPr lvl="1"/>
            <a:r>
              <a:rPr lang="en-US" sz="2200" dirty="0"/>
              <a:t>What can I learn?</a:t>
            </a:r>
          </a:p>
          <a:p>
            <a:pPr marL="0" indent="0">
              <a:buNone/>
            </a:pPr>
            <a:r>
              <a:rPr lang="en-US" sz="2600" dirty="0"/>
              <a:t>Research topic: Have there been any studies of this ordering in graph perception?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19</a:t>
            </a:fld>
            <a:endParaRPr lang="en-US"/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C89760B9-23C3-420E-9D13-D034DA60695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600" y="132619"/>
            <a:ext cx="1228599" cy="1228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371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A366A-BD84-573A-A7E9-0A78FEC90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Orienting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BB96C7-9E23-EE19-A69C-7396D48443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sz="2400" dirty="0"/>
              <a:t>How did we get from early ideas of graph types (line, bar, pie charts, scatterplots, …) to expressing those in modern software?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2047B8-E38F-D1A0-D723-652A23FAA2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</a:t>
            </a:fld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8DBEA7B-E6E7-AE69-DC97-DE9F652D077B}"/>
              </a:ext>
            </a:extLst>
          </p:cNvPr>
          <p:cNvGrpSpPr/>
          <p:nvPr/>
        </p:nvGrpSpPr>
        <p:grpSpPr>
          <a:xfrm>
            <a:off x="842817" y="2479109"/>
            <a:ext cx="7023601" cy="1525532"/>
            <a:chOff x="838199" y="2873436"/>
            <a:chExt cx="7023601" cy="1525532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61F51314-C329-8F9D-B3A5-0E443D6356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199" y="3318968"/>
              <a:ext cx="983762" cy="108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Picture 4">
              <a:extLst>
                <a:ext uri="{FF2B5EF4-FFF2-40B4-BE49-F238E27FC236}">
                  <a16:creationId xmlns:a16="http://schemas.microsoft.com/office/drawing/2014/main" id="{113A2EAE-21E4-E4F2-A163-98A549F5C3B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0433" y="3318968"/>
              <a:ext cx="1009564" cy="108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Picture 3">
              <a:extLst>
                <a:ext uri="{FF2B5EF4-FFF2-40B4-BE49-F238E27FC236}">
                  <a16:creationId xmlns:a16="http://schemas.microsoft.com/office/drawing/2014/main" id="{70B68C7A-C3A6-490A-2CA8-B6D4A31FBE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81800" y="3318968"/>
              <a:ext cx="1080000" cy="108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144045D-14F4-0A6E-2DA2-BAE66C86968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768469" y="3318968"/>
              <a:ext cx="1044860" cy="108000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D822BAA-ABAB-2843-94DE-2A57087C3C55}"/>
                </a:ext>
              </a:extLst>
            </p:cNvPr>
            <p:cNvSpPr txBox="1"/>
            <p:nvPr/>
          </p:nvSpPr>
          <p:spPr>
            <a:xfrm>
              <a:off x="863510" y="2873436"/>
              <a:ext cx="9837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data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FA29044-9BDE-3D63-0077-2208C2E0C7FF}"/>
                </a:ext>
              </a:extLst>
            </p:cNvPr>
            <p:cNvSpPr txBox="1"/>
            <p:nvPr/>
          </p:nvSpPr>
          <p:spPr>
            <a:xfrm>
              <a:off x="2790433" y="2873436"/>
              <a:ext cx="9837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idea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D11E8F5-32F9-881A-8CED-5CB029EC37EA}"/>
                </a:ext>
              </a:extLst>
            </p:cNvPr>
            <p:cNvSpPr txBox="1"/>
            <p:nvPr/>
          </p:nvSpPr>
          <p:spPr>
            <a:xfrm>
              <a:off x="4742667" y="2873436"/>
              <a:ext cx="9837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code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B635C26-85E8-246D-230A-890C975ECA37}"/>
                </a:ext>
              </a:extLst>
            </p:cNvPr>
            <p:cNvSpPr txBox="1"/>
            <p:nvPr/>
          </p:nvSpPr>
          <p:spPr>
            <a:xfrm>
              <a:off x="6829919" y="2874363"/>
              <a:ext cx="9837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graph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85DC642C-B7FB-A18C-8C3F-78FD00E144BB}"/>
                </a:ext>
              </a:extLst>
            </p:cNvPr>
            <p:cNvCxnSpPr>
              <a:cxnSpLocks/>
            </p:cNvCxnSpPr>
            <p:nvPr/>
          </p:nvCxnSpPr>
          <p:spPr>
            <a:xfrm>
              <a:off x="1905000" y="3852746"/>
              <a:ext cx="762000" cy="0"/>
            </a:xfrm>
            <a:prstGeom prst="straightConnector1">
              <a:avLst/>
            </a:prstGeom>
            <a:ln w="31750"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2411ED27-2D16-42DA-6F15-AB7A8E35A0E0}"/>
                </a:ext>
              </a:extLst>
            </p:cNvPr>
            <p:cNvCxnSpPr>
              <a:cxnSpLocks/>
            </p:cNvCxnSpPr>
            <p:nvPr/>
          </p:nvCxnSpPr>
          <p:spPr>
            <a:xfrm>
              <a:off x="3886200" y="3852746"/>
              <a:ext cx="762000" cy="0"/>
            </a:xfrm>
            <a:prstGeom prst="straightConnector1">
              <a:avLst/>
            </a:prstGeom>
            <a:ln w="31750"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2218CE0F-A167-6AA1-FC39-2B0D0D43AFDA}"/>
                </a:ext>
              </a:extLst>
            </p:cNvPr>
            <p:cNvCxnSpPr>
              <a:cxnSpLocks/>
            </p:cNvCxnSpPr>
            <p:nvPr/>
          </p:nvCxnSpPr>
          <p:spPr>
            <a:xfrm>
              <a:off x="5943600" y="3852746"/>
              <a:ext cx="762000" cy="0"/>
            </a:xfrm>
            <a:prstGeom prst="straightConnector1">
              <a:avLst/>
            </a:prstGeom>
            <a:ln w="31750"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20D4C2EE-C7EC-A947-528D-E70F16162698}"/>
              </a:ext>
            </a:extLst>
          </p:cNvPr>
          <p:cNvSpPr txBox="1"/>
          <p:nvPr/>
        </p:nvSpPr>
        <p:spPr>
          <a:xfrm>
            <a:off x="838199" y="4343400"/>
            <a:ext cx="762000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FF0000"/>
              </a:buClr>
              <a:buSzPct val="110000"/>
              <a:buFont typeface="Wingdings" panose="05000000000000000000" pitchFamily="2" charset="2"/>
              <a:buChar char="§"/>
            </a:pPr>
            <a:r>
              <a:rPr lang="en-CA" sz="2000" dirty="0"/>
              <a:t>What new thinking was required?</a:t>
            </a:r>
          </a:p>
          <a:p>
            <a:pPr marL="342900" indent="-342900">
              <a:buClr>
                <a:srgbClr val="FF0000"/>
              </a:buClr>
              <a:buSzPct val="110000"/>
              <a:buFont typeface="Wingdings" panose="05000000000000000000" pitchFamily="2" charset="2"/>
              <a:buChar char="§"/>
            </a:pPr>
            <a:r>
              <a:rPr lang="en-CA" sz="2000" dirty="0"/>
              <a:t>How to formalize different kinds of graphs and their attributes?</a:t>
            </a:r>
          </a:p>
          <a:p>
            <a:pPr marL="342900" indent="-342900">
              <a:buClr>
                <a:srgbClr val="FF0000"/>
              </a:buClr>
              <a:buSzPct val="110000"/>
              <a:buFont typeface="Wingdings" panose="05000000000000000000" pitchFamily="2" charset="2"/>
              <a:buChar char="§"/>
            </a:pPr>
            <a:r>
              <a:rPr lang="en-CA" sz="2000" dirty="0"/>
              <a:t>How to make the language of a graph express what we want to see?</a:t>
            </a:r>
          </a:p>
          <a:p>
            <a:pPr marL="342900" indent="-342900">
              <a:buClr>
                <a:srgbClr val="FF0000"/>
              </a:buClr>
              <a:buSzPct val="110000"/>
              <a:buFont typeface="Wingdings" panose="05000000000000000000" pitchFamily="2" charset="2"/>
              <a:buChar char="§"/>
            </a:pPr>
            <a:r>
              <a:rPr lang="en-CA" sz="2000" dirty="0"/>
              <a:t>How to do that most simply, elegantly, or generalizable?</a:t>
            </a:r>
          </a:p>
        </p:txBody>
      </p:sp>
    </p:spTree>
    <p:extLst>
      <p:ext uri="{BB962C8B-B14F-4D97-AF65-F5344CB8AC3E}">
        <p14:creationId xmlns:p14="http://schemas.microsoft.com/office/powerpoint/2010/main" val="2198146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Reading levels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1905000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/>
              <a:t>Questions a graph should answer:</a:t>
            </a:r>
          </a:p>
          <a:p>
            <a:r>
              <a:rPr lang="en-US" sz="2000" b="1" dirty="0"/>
              <a:t>Elementary</a:t>
            </a:r>
            <a:r>
              <a:rPr lang="en-US" sz="2000" dirty="0"/>
              <a:t>: find some specific value</a:t>
            </a:r>
          </a:p>
          <a:p>
            <a:r>
              <a:rPr lang="en-US" sz="2000" b="1" dirty="0"/>
              <a:t>Intermediate</a:t>
            </a:r>
            <a:r>
              <a:rPr lang="en-US" sz="2000" dirty="0"/>
              <a:t>: make comparisons, see a trend</a:t>
            </a:r>
          </a:p>
          <a:p>
            <a:r>
              <a:rPr lang="en-US" sz="2000" b="1" dirty="0"/>
              <a:t>Overall</a:t>
            </a:r>
            <a:r>
              <a:rPr lang="en-US" sz="2000" dirty="0"/>
              <a:t>: what is the general message or overall trend?</a:t>
            </a:r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20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971800"/>
            <a:ext cx="6794286" cy="23371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62000" y="5620434"/>
            <a:ext cx="762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These ideas provided the beginnings of a theory of graphs related to graph perception.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3D813CD-4F12-48A4-B003-1C833E2BDF94}"/>
              </a:ext>
            </a:extLst>
          </p:cNvPr>
          <p:cNvSpPr/>
          <p:nvPr/>
        </p:nvSpPr>
        <p:spPr>
          <a:xfrm>
            <a:off x="1066800" y="3338906"/>
            <a:ext cx="1688886" cy="2105059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7726A06-A3EE-444B-99AF-4FD042466A63}"/>
              </a:ext>
            </a:extLst>
          </p:cNvPr>
          <p:cNvSpPr/>
          <p:nvPr/>
        </p:nvSpPr>
        <p:spPr>
          <a:xfrm>
            <a:off x="3733800" y="3338905"/>
            <a:ext cx="1771035" cy="2105059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F467A36-8D09-4043-A051-10E2589162EA}"/>
              </a:ext>
            </a:extLst>
          </p:cNvPr>
          <p:cNvSpPr/>
          <p:nvPr/>
        </p:nvSpPr>
        <p:spPr>
          <a:xfrm>
            <a:off x="6090051" y="3328734"/>
            <a:ext cx="1771035" cy="2105059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311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Reading levels: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21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4249103"/>
            <a:ext cx="8229600" cy="205740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400" dirty="0"/>
              <a:t>Reading tasks:</a:t>
            </a:r>
          </a:p>
          <a:p>
            <a:r>
              <a:rPr lang="en-US" sz="2200" dirty="0"/>
              <a:t>Elementary: “How many guns were sold in January of 2013?”</a:t>
            </a:r>
          </a:p>
          <a:p>
            <a:r>
              <a:rPr lang="en-US" sz="2200" dirty="0"/>
              <a:t>Intermediate: “What’s the trend in gun sales since President Obama was elected?”</a:t>
            </a:r>
          </a:p>
          <a:p>
            <a:r>
              <a:rPr lang="en-US" sz="2200" dirty="0"/>
              <a:t>Overall: “What’s the overall trend in gun sales in America since the year 2000?”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0" y="1077286"/>
            <a:ext cx="5334000" cy="295370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57200" y="1447800"/>
            <a:ext cx="2819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Graph from the NY Times, Feb. 3, 2016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143000" y="6324600"/>
            <a:ext cx="6477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From: </a:t>
            </a:r>
            <a:r>
              <a:rPr lang="en-US" sz="1400" dirty="0">
                <a:hlinkClick r:id="rId3"/>
              </a:rPr>
              <a:t>https://medium.com/@karlsluis/before-tufte-there-was-bertin-63af71ceaa62</a:t>
            </a:r>
            <a:r>
              <a:rPr lang="en-US" sz="1400" dirty="0"/>
              <a:t>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532615" y="1077286"/>
            <a:ext cx="160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External</a:t>
            </a:r>
            <a:r>
              <a:rPr lang="en-US" sz="1200" dirty="0"/>
              <a:t>: “Gun sales”, time, Obama, text labels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38200" y="2932651"/>
            <a:ext cx="2209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Internal</a:t>
            </a:r>
            <a:r>
              <a:rPr lang="en-US" sz="1400" dirty="0"/>
              <a:t>: lines, points for labeled events</a:t>
            </a:r>
          </a:p>
          <a:p>
            <a:r>
              <a:rPr lang="en-US" sz="1400" b="1" dirty="0"/>
              <a:t>Relationships</a:t>
            </a:r>
            <a:r>
              <a:rPr lang="en-US" sz="1400" dirty="0"/>
              <a:t>: what is the message?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6858000" y="1421139"/>
            <a:ext cx="762000" cy="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2971800" y="3124200"/>
            <a:ext cx="914400" cy="15240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5DEBE977-5CE7-403F-AC64-45B441A26CE3}"/>
              </a:ext>
            </a:extLst>
          </p:cNvPr>
          <p:cNvSpPr/>
          <p:nvPr/>
        </p:nvSpPr>
        <p:spPr>
          <a:xfrm>
            <a:off x="7294490" y="1810303"/>
            <a:ext cx="457200" cy="341851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9A39818-237B-4D03-BAFB-956167C8C18F}"/>
              </a:ext>
            </a:extLst>
          </p:cNvPr>
          <p:cNvCxnSpPr>
            <a:cxnSpLocks/>
          </p:cNvCxnSpPr>
          <p:nvPr/>
        </p:nvCxnSpPr>
        <p:spPr>
          <a:xfrm flipV="1">
            <a:off x="6248400" y="2608427"/>
            <a:ext cx="2286000" cy="71555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7685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3" grpId="0"/>
      <p:bldP spid="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Bertin</a:t>
            </a:r>
            <a:r>
              <a:rPr lang="en-US" dirty="0"/>
              <a:t>: The </a:t>
            </a:r>
            <a:r>
              <a:rPr lang="en-US" dirty="0" err="1"/>
              <a:t>reorderable</a:t>
            </a:r>
            <a:r>
              <a:rPr lang="en-US" dirty="0"/>
              <a:t> matrix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22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567960"/>
            <a:ext cx="4600000" cy="221904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0608" y="4419600"/>
            <a:ext cx="4609524" cy="197142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1219200"/>
            <a:ext cx="5105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 data table: objects by characteristics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358662" y="3886200"/>
            <a:ext cx="53281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Encode each value by visual attributes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663424" y="1676400"/>
            <a:ext cx="3023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dirty="0"/>
              <a:t>Both rows and columns are reorderable (≠≠)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203F631-13F9-4F33-8DEB-8D0BA07027F9}"/>
              </a:ext>
            </a:extLst>
          </p:cNvPr>
          <p:cNvSpPr txBox="1"/>
          <p:nvPr/>
        </p:nvSpPr>
        <p:spPr>
          <a:xfrm>
            <a:off x="533400" y="4748981"/>
            <a:ext cx="3200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Overall relation can be discovered by permuting rows, cols </a:t>
            </a:r>
          </a:p>
        </p:txBody>
      </p:sp>
    </p:spTree>
    <p:extLst>
      <p:ext uri="{BB962C8B-B14F-4D97-AF65-F5344CB8AC3E}">
        <p14:creationId xmlns:p14="http://schemas.microsoft.com/office/powerpoint/2010/main" val="3746828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</a:t>
            </a:r>
            <a:r>
              <a:rPr lang="en-US" dirty="0" err="1"/>
              <a:t>reorderable</a:t>
            </a:r>
            <a:r>
              <a:rPr lang="en-US" dirty="0"/>
              <a:t> matrix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23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600200"/>
            <a:ext cx="4628572" cy="205714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4191000"/>
            <a:ext cx="4885715" cy="224761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1143000"/>
            <a:ext cx="655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Permute rows and columns to put like with like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514115" y="373380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Interpret row/col order &amp; clusters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791200" y="1828800"/>
            <a:ext cx="2895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is an early example of what I called “effect ordering” for data display</a:t>
            </a:r>
          </a:p>
        </p:txBody>
      </p:sp>
    </p:spTree>
    <p:extLst>
      <p:ext uri="{BB962C8B-B14F-4D97-AF65-F5344CB8AC3E}">
        <p14:creationId xmlns:p14="http://schemas.microsoft.com/office/powerpoint/2010/main" val="3150313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24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381000"/>
            <a:ext cx="5219048" cy="253968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2590800"/>
            <a:ext cx="4088423" cy="392576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81000" y="3200400"/>
            <a:ext cx="3581400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This was used by </a:t>
            </a:r>
            <a:r>
              <a:rPr lang="en-US" sz="2000" dirty="0" err="1"/>
              <a:t>Bertin</a:t>
            </a:r>
            <a:r>
              <a:rPr lang="en-US" sz="2000" dirty="0"/>
              <a:t> and others in a large number of applied projects</a:t>
            </a:r>
          </a:p>
          <a:p>
            <a:endParaRPr lang="en-US" sz="2000" dirty="0"/>
          </a:p>
          <a:p>
            <a:r>
              <a:rPr lang="en-US" sz="2000" dirty="0" err="1"/>
              <a:t>Bertin</a:t>
            </a:r>
            <a:r>
              <a:rPr lang="en-US" sz="2000" dirty="0"/>
              <a:t>  was to visual data analysis  in France what Tukey was to EDA in N. America</a:t>
            </a:r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715000" y="533400"/>
            <a:ext cx="3048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 physical device implementing matrix reordering</a:t>
            </a:r>
          </a:p>
        </p:txBody>
      </p:sp>
    </p:spTree>
    <p:extLst>
      <p:ext uri="{BB962C8B-B14F-4D97-AF65-F5344CB8AC3E}">
        <p14:creationId xmlns:p14="http://schemas.microsoft.com/office/powerpoint/2010/main" val="34398344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Bertifier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25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057400"/>
            <a:ext cx="8372572" cy="22765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457200" y="12192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Bertifier</a:t>
            </a:r>
            <a:r>
              <a:rPr lang="en-US" dirty="0"/>
              <a:t>: A web app implementing </a:t>
            </a:r>
            <a:r>
              <a:rPr lang="en-US" dirty="0" err="1"/>
              <a:t>Bertin’s</a:t>
            </a:r>
            <a:r>
              <a:rPr lang="en-US" dirty="0"/>
              <a:t> idea of the </a:t>
            </a:r>
            <a:r>
              <a:rPr lang="en-US" dirty="0" err="1"/>
              <a:t>reorderable</a:t>
            </a:r>
            <a:r>
              <a:rPr lang="en-US" dirty="0"/>
              <a:t> matrix</a:t>
            </a:r>
          </a:p>
          <a:p>
            <a:r>
              <a:rPr lang="en-US" dirty="0"/>
              <a:t>See: </a:t>
            </a:r>
            <a:r>
              <a:rPr lang="en-US" dirty="0">
                <a:hlinkClick r:id="rId3"/>
              </a:rPr>
              <a:t>http://www.aviz.fr/bertifier</a:t>
            </a:r>
            <a:r>
              <a:rPr lang="en-US" dirty="0"/>
              <a:t>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0" y="4572000"/>
            <a:ext cx="6705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table: Attitudes and attributes by country</a:t>
            </a:r>
          </a:p>
          <a:p>
            <a:r>
              <a:rPr lang="en-US" dirty="0"/>
              <a:t>Values encoded by size and shape</a:t>
            </a:r>
          </a:p>
          <a:p>
            <a:r>
              <a:rPr lang="en-US" dirty="0"/>
              <a:t>Sorted and grouped by themes and country regions</a:t>
            </a:r>
          </a:p>
          <a:p>
            <a:endParaRPr lang="en-US" dirty="0"/>
          </a:p>
          <a:p>
            <a:r>
              <a:rPr lang="en-US" dirty="0"/>
              <a:t>Watch: </a:t>
            </a:r>
            <a:r>
              <a:rPr lang="en-US" dirty="0" err="1"/>
              <a:t>Youtube</a:t>
            </a:r>
            <a:r>
              <a:rPr lang="en-US" dirty="0"/>
              <a:t> video of </a:t>
            </a:r>
            <a:r>
              <a:rPr lang="en-US" dirty="0" err="1"/>
              <a:t>Bertifier</a:t>
            </a:r>
            <a:r>
              <a:rPr lang="en-US" dirty="0"/>
              <a:t>, </a:t>
            </a:r>
            <a:r>
              <a:rPr lang="en-US" dirty="0">
                <a:hlinkClick r:id="rId4"/>
              </a:rPr>
              <a:t>http://youtu.be/tJxAF_a_yBQ</a:t>
            </a:r>
            <a:r>
              <a:rPr lang="en-US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37502704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Heatmaps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26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1524000"/>
            <a:ext cx="4580573" cy="458057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95400"/>
            <a:ext cx="365760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Heatmaps</a:t>
            </a:r>
            <a:r>
              <a:rPr lang="en-US" dirty="0"/>
              <a:t> are a re-invention of </a:t>
            </a:r>
            <a:r>
              <a:rPr lang="en-US" dirty="0" err="1"/>
              <a:t>Bertin’s</a:t>
            </a:r>
            <a:r>
              <a:rPr lang="en-US" dirty="0"/>
              <a:t> ideas: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600" dirty="0"/>
              <a:t>Cluster analysis to reorder rows/cols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600" dirty="0"/>
              <a:t>Shading cells to show some variable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057400" y="2286000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2743200"/>
            <a:ext cx="3352800" cy="28777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example shows a microarray analysis of 128 leukemia patients using 12625 genes.</a:t>
            </a:r>
          </a:p>
          <a:p>
            <a:pPr marL="285750" indent="-285750">
              <a:spcBef>
                <a:spcPts val="600"/>
              </a:spcBef>
              <a:buFont typeface="Arial" pitchFamily="34" charset="0"/>
              <a:buChar char="•"/>
            </a:pPr>
            <a:r>
              <a:rPr lang="en-US" sz="1600" dirty="0"/>
              <a:t>The goal is to distinguish two types of leukemia</a:t>
            </a:r>
          </a:p>
          <a:p>
            <a:pPr marL="285750" indent="-285750">
              <a:spcBef>
                <a:spcPts val="600"/>
              </a:spcBef>
              <a:buFont typeface="Arial" pitchFamily="34" charset="0"/>
              <a:buChar char="•"/>
            </a:pPr>
            <a:r>
              <a:rPr lang="en-US" sz="1600" dirty="0"/>
              <a:t>The shading variable is a </a:t>
            </a:r>
            <a:r>
              <a:rPr lang="en-US" sz="1600" i="1" dirty="0"/>
              <a:t>z</a:t>
            </a:r>
            <a:r>
              <a:rPr lang="en-US" sz="1600" dirty="0"/>
              <a:t>-score for how well a given gene distinguishes the two types.</a:t>
            </a:r>
          </a:p>
          <a:p>
            <a:pPr marL="285750" indent="-285750">
              <a:spcBef>
                <a:spcPts val="600"/>
              </a:spcBef>
              <a:buFont typeface="Arial" pitchFamily="34" charset="0"/>
              <a:buChar char="•"/>
            </a:pPr>
            <a:r>
              <a:rPr lang="en-US" sz="1600" dirty="0"/>
              <a:t>Several clusters of high association are discovered!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3400" y="6019800"/>
            <a:ext cx="777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source: </a:t>
            </a:r>
            <a:r>
              <a:rPr lang="en-US" sz="1200" dirty="0">
                <a:hlinkClick r:id="rId3"/>
              </a:rPr>
              <a:t>https://warwick.ac.uk/fac/sci/moac/people/students/peter_cock/r/heatmap/</a:t>
            </a:r>
            <a:r>
              <a:rPr lang="en-US" sz="1200" dirty="0"/>
              <a:t> </a:t>
            </a:r>
          </a:p>
          <a:p>
            <a:r>
              <a:rPr lang="en-US" sz="1200" dirty="0"/>
              <a:t>See also: Wilkinson &amp; Friendly, </a:t>
            </a:r>
            <a:r>
              <a:rPr lang="en-US" sz="1200" dirty="0">
                <a:hlinkClick r:id="rId4"/>
              </a:rPr>
              <a:t>The History of the Cluster Heat Map</a:t>
            </a:r>
            <a:r>
              <a:rPr lang="en-US" sz="1200" dirty="0"/>
              <a:t>, </a:t>
            </a:r>
            <a:r>
              <a:rPr lang="en-US" sz="1200" i="1" dirty="0"/>
              <a:t>The American Statistician</a:t>
            </a:r>
            <a:r>
              <a:rPr lang="en-US" sz="1200" dirty="0"/>
              <a:t>, 2009, 63, 179-184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239000" y="1354723"/>
            <a:ext cx="990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Patients</a:t>
            </a:r>
          </a:p>
        </p:txBody>
      </p:sp>
      <p:sp>
        <p:nvSpPr>
          <p:cNvPr id="10" name="TextBox 9"/>
          <p:cNvSpPr txBox="1"/>
          <p:nvPr/>
        </p:nvSpPr>
        <p:spPr>
          <a:xfrm rot="16200000">
            <a:off x="4000500" y="2861249"/>
            <a:ext cx="838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Genes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3EA4066-81FE-4F55-AC5B-49733D02EDB4}"/>
              </a:ext>
            </a:extLst>
          </p:cNvPr>
          <p:cNvSpPr/>
          <p:nvPr/>
        </p:nvSpPr>
        <p:spPr>
          <a:xfrm>
            <a:off x="5044170" y="3440918"/>
            <a:ext cx="753562" cy="1295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950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Heatmaps</a:t>
            </a:r>
            <a:r>
              <a:rPr lang="en-US" dirty="0"/>
              <a:t>: the devil is in the details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27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9455" y="2209800"/>
            <a:ext cx="5427345" cy="402336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72915" y="6324600"/>
            <a:ext cx="815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From: </a:t>
            </a:r>
            <a:r>
              <a:rPr lang="en-US" sz="1200" dirty="0">
                <a:hlinkClick r:id="rId3"/>
              </a:rPr>
              <a:t>http://www.sthda.com/english/articles/28-hierarchical-clustering-essentials/93-heatmap-static-and-interactive-absolute-guide/</a:t>
            </a:r>
            <a:r>
              <a:rPr lang="en-US" sz="1200" dirty="0"/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2192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There are many implementations of “</a:t>
            </a:r>
            <a:r>
              <a:rPr lang="en-US" dirty="0" err="1"/>
              <a:t>heatmaps</a:t>
            </a:r>
            <a:r>
              <a:rPr lang="en-US" dirty="0"/>
              <a:t>”</a:t>
            </a:r>
          </a:p>
          <a:p>
            <a:r>
              <a:rPr lang="en-US" dirty="0"/>
              <a:t>They differ importantly in the details of: clustering, shading scheme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3400" y="2209800"/>
            <a:ext cx="259080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This example shows a data set of 11 measures on 32 cars from the 1974 Motor Tends magazine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400" dirty="0"/>
              <a:t>Each variable was converted to z-scores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400" dirty="0"/>
              <a:t>The value was shaded using a bipolar color scheme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400" dirty="0"/>
              <a:t>Clusters of cars are slightly separated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400" dirty="0"/>
              <a:t>The very high and low values stand out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B0426E-ED82-44DE-93DC-061381BF00FA}"/>
              </a:ext>
            </a:extLst>
          </p:cNvPr>
          <p:cNvSpPr txBox="1"/>
          <p:nvPr/>
        </p:nvSpPr>
        <p:spPr>
          <a:xfrm>
            <a:off x="4648200" y="2209800"/>
            <a:ext cx="990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variables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D09C3F-D137-4ACA-BD77-E12FEC960F52}"/>
              </a:ext>
            </a:extLst>
          </p:cNvPr>
          <p:cNvSpPr txBox="1"/>
          <p:nvPr/>
        </p:nvSpPr>
        <p:spPr>
          <a:xfrm rot="16200000">
            <a:off x="2811512" y="4012406"/>
            <a:ext cx="1143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car models</a:t>
            </a:r>
          </a:p>
        </p:txBody>
      </p:sp>
    </p:spTree>
    <p:extLst>
      <p:ext uri="{BB962C8B-B14F-4D97-AF65-F5344CB8AC3E}">
        <p14:creationId xmlns:p14="http://schemas.microsoft.com/office/powerpoint/2010/main" val="22864903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5D1731-68F7-496F-A38A-EBB9BC233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Software for computer graphics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A4D92E5-29AE-43A9-AD3D-970656CE9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28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E728295-8D45-49EE-9C50-6E62C7C2E9C5}"/>
              </a:ext>
            </a:extLst>
          </p:cNvPr>
          <p:cNvGrpSpPr/>
          <p:nvPr/>
        </p:nvGrpSpPr>
        <p:grpSpPr>
          <a:xfrm>
            <a:off x="457200" y="1016147"/>
            <a:ext cx="2057400" cy="2174057"/>
            <a:chOff x="3429000" y="4155008"/>
            <a:chExt cx="2057400" cy="2174057"/>
          </a:xfrm>
        </p:grpSpPr>
        <p:pic>
          <p:nvPicPr>
            <p:cNvPr id="8" name="Picture 4" descr="Image result for data structure icon">
              <a:extLst>
                <a:ext uri="{FF2B5EF4-FFF2-40B4-BE49-F238E27FC236}">
                  <a16:creationId xmlns:a16="http://schemas.microsoft.com/office/drawing/2014/main" id="{033FBFF6-B97C-4A80-BC92-FA79FD6106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75576" y="4155008"/>
              <a:ext cx="1571625" cy="15716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8051556-C6FF-4831-9C19-FB3EB1A28441}"/>
                </a:ext>
              </a:extLst>
            </p:cNvPr>
            <p:cNvSpPr txBox="1"/>
            <p:nvPr/>
          </p:nvSpPr>
          <p:spPr>
            <a:xfrm>
              <a:off x="3429000" y="5867400"/>
              <a:ext cx="2057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data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C790120E-AE81-4F76-83A7-0338A832B392}"/>
              </a:ext>
            </a:extLst>
          </p:cNvPr>
          <p:cNvSpPr txBox="1"/>
          <p:nvPr/>
        </p:nvSpPr>
        <p:spPr>
          <a:xfrm>
            <a:off x="3429000" y="1276350"/>
            <a:ext cx="5257800" cy="1200329"/>
          </a:xfrm>
          <a:prstGeom prst="rect">
            <a:avLst/>
          </a:prstGeom>
          <a:gradFill>
            <a:gsLst>
              <a:gs pos="5000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254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3600" dirty="0"/>
              <a:t>How to ask a computer to draw a graph?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CEFDBC0-F65D-4B71-B9A5-221287630219}"/>
              </a:ext>
            </a:extLst>
          </p:cNvPr>
          <p:cNvGrpSpPr/>
          <p:nvPr/>
        </p:nvGrpSpPr>
        <p:grpSpPr>
          <a:xfrm>
            <a:off x="2510906" y="2971800"/>
            <a:ext cx="2982866" cy="1816323"/>
            <a:chOff x="2510906" y="2971800"/>
            <a:chExt cx="2982866" cy="1816323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401EAD0D-C996-4953-9821-E9BF5FF430AF}"/>
                </a:ext>
              </a:extLst>
            </p:cNvPr>
            <p:cNvGrpSpPr/>
            <p:nvPr/>
          </p:nvGrpSpPr>
          <p:grpSpPr>
            <a:xfrm>
              <a:off x="3505200" y="2971800"/>
              <a:ext cx="1988572" cy="1816323"/>
              <a:chOff x="838204" y="4379392"/>
              <a:chExt cx="1988572" cy="1816323"/>
            </a:xfrm>
          </p:grpSpPr>
          <p:pic>
            <p:nvPicPr>
              <p:cNvPr id="5" name="Picture 2">
                <a:extLst>
                  <a:ext uri="{FF2B5EF4-FFF2-40B4-BE49-F238E27FC236}">
                    <a16:creationId xmlns:a16="http://schemas.microsoft.com/office/drawing/2014/main" id="{F11C9A60-E21D-4D4E-9B61-DD9BF56B743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38204" y="4379392"/>
                <a:ext cx="1988572" cy="11228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CE43D66-A1F3-4DB7-99BE-D7313BBC42FA}"/>
                  </a:ext>
                </a:extLst>
              </p:cNvPr>
              <p:cNvSpPr txBox="1"/>
              <p:nvPr/>
            </p:nvSpPr>
            <p:spPr>
              <a:xfrm>
                <a:off x="838204" y="5734050"/>
                <a:ext cx="198857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code</a:t>
                </a:r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61F116F-5205-47DF-9372-500357C4E069}"/>
                </a:ext>
              </a:extLst>
            </p:cNvPr>
            <p:cNvSpPr txBox="1"/>
            <p:nvPr/>
          </p:nvSpPr>
          <p:spPr>
            <a:xfrm>
              <a:off x="2510906" y="2997368"/>
              <a:ext cx="89904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0" dirty="0"/>
                <a:t>+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8E3C8D5-68EB-4094-B9B5-C663E1009BD5}"/>
              </a:ext>
            </a:extLst>
          </p:cNvPr>
          <p:cNvGrpSpPr/>
          <p:nvPr/>
        </p:nvGrpSpPr>
        <p:grpSpPr>
          <a:xfrm>
            <a:off x="5421564" y="4085132"/>
            <a:ext cx="3112836" cy="2192054"/>
            <a:chOff x="5421564" y="4085132"/>
            <a:chExt cx="3112836" cy="2192054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F39CB43D-3EE9-4CC7-860D-BF0D0705CF88}"/>
                </a:ext>
              </a:extLst>
            </p:cNvPr>
            <p:cNvGrpSpPr/>
            <p:nvPr/>
          </p:nvGrpSpPr>
          <p:grpSpPr>
            <a:xfrm>
              <a:off x="6172200" y="4085132"/>
              <a:ext cx="2362200" cy="2192054"/>
              <a:chOff x="5943600" y="4137011"/>
              <a:chExt cx="2362200" cy="2192054"/>
            </a:xfrm>
          </p:grpSpPr>
          <p:pic>
            <p:nvPicPr>
              <p:cNvPr id="11" name="Picture 5">
                <a:extLst>
                  <a:ext uri="{FF2B5EF4-FFF2-40B4-BE49-F238E27FC236}">
                    <a16:creationId xmlns:a16="http://schemas.microsoft.com/office/drawing/2014/main" id="{835869A1-5957-4E12-B7F5-AAC89289EC8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87557" y="4137011"/>
                <a:ext cx="1874286" cy="16076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42E1ED2-8D43-4A85-9C9E-769163BBF5AE}"/>
                  </a:ext>
                </a:extLst>
              </p:cNvPr>
              <p:cNvSpPr txBox="1"/>
              <p:nvPr/>
            </p:nvSpPr>
            <p:spPr>
              <a:xfrm>
                <a:off x="5943600" y="5867400"/>
                <a:ext cx="23622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graphical output</a:t>
                </a:r>
              </a:p>
            </p:txBody>
          </p: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0904BBA-1A7C-4FE8-B833-D26F1A1AEFB4}"/>
                </a:ext>
              </a:extLst>
            </p:cNvPr>
            <p:cNvSpPr txBox="1"/>
            <p:nvPr/>
          </p:nvSpPr>
          <p:spPr>
            <a:xfrm>
              <a:off x="5421564" y="4579788"/>
              <a:ext cx="53340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0" dirty="0">
                  <a:sym typeface="Symbol" panose="05050102010706020507" pitchFamily="18" charset="2"/>
                </a:rPr>
                <a:t></a:t>
              </a:r>
              <a:endParaRPr lang="en-US" sz="6000" dirty="0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0914059B-8078-44A9-9AC5-B748791BE1E2}"/>
              </a:ext>
            </a:extLst>
          </p:cNvPr>
          <p:cNvSpPr txBox="1"/>
          <p:nvPr/>
        </p:nvSpPr>
        <p:spPr>
          <a:xfrm>
            <a:off x="457200" y="4759896"/>
            <a:ext cx="3200400" cy="1384995"/>
          </a:xfrm>
          <a:prstGeom prst="rect">
            <a:avLst/>
          </a:prstGeom>
          <a:gradFill>
            <a:gsLst>
              <a:gs pos="5000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1905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/>
              <a:t>BEG: “Pretty please, Mr. Computer, draw me a graph”</a:t>
            </a:r>
          </a:p>
        </p:txBody>
      </p:sp>
    </p:spTree>
    <p:extLst>
      <p:ext uri="{BB962C8B-B14F-4D97-AF65-F5344CB8AC3E}">
        <p14:creationId xmlns:p14="http://schemas.microsoft.com/office/powerpoint/2010/main" val="39070431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Making graphs: menus vs. syntax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29</a:t>
            </a:fld>
            <a:endParaRPr lang="en-US"/>
          </a:p>
        </p:txBody>
      </p:sp>
      <p:pic>
        <p:nvPicPr>
          <p:cNvPr id="1026" name="Picture 2" descr="C:\Dropbox\Documents\6135\images\spss-bar-chart-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2" y="2075330"/>
            <a:ext cx="4120991" cy="3149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1143000"/>
            <a:ext cx="822960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Menu-driven graphics provide a wide range of graph types, with options</a:t>
            </a:r>
          </a:p>
          <a:p>
            <a:r>
              <a:rPr lang="en-US" dirty="0"/>
              <a:t>What’s wrong with that?</a:t>
            </a: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1261" y="2075331"/>
            <a:ext cx="2307143" cy="28819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03739" y="5486400"/>
            <a:ext cx="77723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WYSIAYG: </a:t>
            </a:r>
            <a:r>
              <a:rPr lang="en-US" dirty="0"/>
              <a:t>What you see is </a:t>
            </a:r>
            <a:r>
              <a:rPr lang="en-US" b="1" dirty="0">
                <a:solidFill>
                  <a:srgbClr val="FF0000"/>
                </a:solidFill>
              </a:rPr>
              <a:t>all</a:t>
            </a:r>
            <a:r>
              <a:rPr lang="en-US" dirty="0"/>
              <a:t> you get. No way to do something different</a:t>
            </a:r>
          </a:p>
          <a:p>
            <a:r>
              <a:rPr lang="en-US" b="1" dirty="0"/>
              <a:t>Not reproducible</a:t>
            </a:r>
            <a:r>
              <a:rPr lang="en-US" dirty="0"/>
              <a:t>: Change the data </a:t>
            </a:r>
            <a:r>
              <a:rPr lang="en-US" dirty="0">
                <a:sym typeface="Symbol"/>
              </a:rPr>
              <a:t> Re-do manually from scratch</a:t>
            </a:r>
          </a:p>
          <a:p>
            <a:r>
              <a:rPr lang="en-US" dirty="0">
                <a:sym typeface="Symbol"/>
              </a:rPr>
              <a:t>Often designed by programmers with little sense of data </a:t>
            </a:r>
            <a:r>
              <a:rPr lang="en-US" dirty="0" err="1">
                <a:sym typeface="Symbol"/>
              </a:rPr>
              <a:t>vis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3482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Topics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Idea: Graphs as visual language</a:t>
            </a:r>
          </a:p>
          <a:p>
            <a:pPr lvl="1"/>
            <a:r>
              <a:rPr lang="en-US" dirty="0"/>
              <a:t>Early attempts at standardization of graphs</a:t>
            </a:r>
          </a:p>
          <a:p>
            <a:r>
              <a:rPr lang="en-US" dirty="0"/>
              <a:t>Jacques </a:t>
            </a:r>
            <a:r>
              <a:rPr lang="en-US" dirty="0" err="1"/>
              <a:t>Bertin</a:t>
            </a:r>
            <a:r>
              <a:rPr lang="en-US" dirty="0"/>
              <a:t>: </a:t>
            </a:r>
            <a:r>
              <a:rPr lang="en-US" i="1" dirty="0"/>
              <a:t>Semiology of Graphics</a:t>
            </a:r>
          </a:p>
          <a:p>
            <a:pPr lvl="1"/>
            <a:r>
              <a:rPr lang="en-US" dirty="0"/>
              <a:t>Mapping of visual properties to data relations</a:t>
            </a:r>
          </a:p>
          <a:p>
            <a:r>
              <a:rPr lang="en-US" dirty="0"/>
              <a:t>Graphics programming languages: </a:t>
            </a:r>
          </a:p>
          <a:p>
            <a:pPr lvl="1"/>
            <a:r>
              <a:rPr lang="en-US" dirty="0"/>
              <a:t>Goal: power &amp; elegance</a:t>
            </a:r>
          </a:p>
          <a:p>
            <a:r>
              <a:rPr lang="en-US" dirty="0"/>
              <a:t>Lee Wilkinson: </a:t>
            </a:r>
            <a:r>
              <a:rPr lang="en-US" i="1" dirty="0"/>
              <a:t>Grammar of Graphics</a:t>
            </a:r>
          </a:p>
          <a:p>
            <a:r>
              <a:rPr lang="en-US" dirty="0"/>
              <a:t>Hadley Wickham: ggplot2</a:t>
            </a:r>
          </a:p>
          <a:p>
            <a:r>
              <a:rPr lang="en-US" dirty="0"/>
              <a:t>Graphs in data science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11BD09-D0EA-4D88-976A-BAF8629CB08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8978" y="4244340"/>
            <a:ext cx="868680" cy="868680"/>
          </a:xfrm>
          <a:prstGeom prst="rect">
            <a:avLst/>
          </a:prstGeom>
        </p:spPr>
      </p:pic>
      <p:pic>
        <p:nvPicPr>
          <p:cNvPr id="7" name="Picture 2" descr="C:\Documents\milestone\images\portraits\bertin.jpg">
            <a:extLst>
              <a:ext uri="{FF2B5EF4-FFF2-40B4-BE49-F238E27FC236}">
                <a16:creationId xmlns:a16="http://schemas.microsoft.com/office/drawing/2014/main" id="{C017737A-A6FE-492E-9E12-F9CD2948E6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8978" y="2362200"/>
            <a:ext cx="700196" cy="868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2756D9C9-12A2-42C5-9849-A56F640422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1173480"/>
            <a:ext cx="667021" cy="868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2" descr="C:\Users\friendly\Dropbox\Documents\6135\images\GoG\LeeWilkinson.jpg">
            <a:extLst>
              <a:ext uri="{FF2B5EF4-FFF2-40B4-BE49-F238E27FC236}">
                <a16:creationId xmlns:a16="http://schemas.microsoft.com/office/drawing/2014/main" id="{F9BD1609-A3D5-4723-8EBB-5E9D0511AC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3762756"/>
            <a:ext cx="653605" cy="868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8D31194E-F3BB-4921-8CCC-DE8C0D30494F}"/>
              </a:ext>
            </a:extLst>
          </p:cNvPr>
          <p:cNvGrpSpPr/>
          <p:nvPr/>
        </p:nvGrpSpPr>
        <p:grpSpPr>
          <a:xfrm>
            <a:off x="3168255" y="5002530"/>
            <a:ext cx="3749011" cy="1742757"/>
            <a:chOff x="3168255" y="5002530"/>
            <a:chExt cx="3749011" cy="174275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A79BC17-EEE2-4BF0-AB43-3F112EB707C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609432" y="5548096"/>
              <a:ext cx="1676067" cy="1197191"/>
            </a:xfrm>
            <a:prstGeom prst="rect">
              <a:avLst/>
            </a:prstGeom>
          </p:spPr>
        </p:pic>
        <p:pic>
          <p:nvPicPr>
            <p:cNvPr id="11" name="Picture 10" descr="Icon&#10;&#10;Description automatically generated">
              <a:extLst>
                <a:ext uri="{FF2B5EF4-FFF2-40B4-BE49-F238E27FC236}">
                  <a16:creationId xmlns:a16="http://schemas.microsoft.com/office/drawing/2014/main" id="{292B0439-F6C1-43CB-9690-AA72CED7129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35274" y="5718918"/>
              <a:ext cx="631183" cy="731520"/>
            </a:xfrm>
            <a:prstGeom prst="rect">
              <a:avLst/>
            </a:prstGeom>
          </p:spPr>
        </p:pic>
        <p:pic>
          <p:nvPicPr>
            <p:cNvPr id="13" name="Picture 12" descr="Logo&#10;&#10;Description automatically generated">
              <a:extLst>
                <a:ext uri="{FF2B5EF4-FFF2-40B4-BE49-F238E27FC236}">
                  <a16:creationId xmlns:a16="http://schemas.microsoft.com/office/drawing/2014/main" id="{44DEAC77-25F0-4109-8F1F-4320DA19756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85499" y="5703678"/>
              <a:ext cx="631767" cy="731520"/>
            </a:xfrm>
            <a:prstGeom prst="rect">
              <a:avLst/>
            </a:prstGeom>
          </p:spPr>
        </p:pic>
        <p:pic>
          <p:nvPicPr>
            <p:cNvPr id="15" name="Picture 14" descr="A picture containing icon&#10;&#10;Description automatically generated">
              <a:extLst>
                <a:ext uri="{FF2B5EF4-FFF2-40B4-BE49-F238E27FC236}">
                  <a16:creationId xmlns:a16="http://schemas.microsoft.com/office/drawing/2014/main" id="{6B3B018E-13C4-43A4-AC50-07BEDB73FBA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05400" y="5002530"/>
              <a:ext cx="631183" cy="731520"/>
            </a:xfrm>
            <a:prstGeom prst="rect">
              <a:avLst/>
            </a:prstGeom>
          </p:spPr>
        </p:pic>
        <p:pic>
          <p:nvPicPr>
            <p:cNvPr id="1026" name="Picture 2" descr="Read Rectangular Text Data • readr">
              <a:extLst>
                <a:ext uri="{FF2B5EF4-FFF2-40B4-BE49-F238E27FC236}">
                  <a16:creationId xmlns:a16="http://schemas.microsoft.com/office/drawing/2014/main" id="{0F375EFC-E624-40AA-B2ED-BDCFBECFF4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68255" y="5718918"/>
              <a:ext cx="630481" cy="7315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46977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200"/>
              <a:t>Programming languages: Power &amp; elegance</a:t>
            </a:r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143000"/>
            <a:ext cx="8229600" cy="3581400"/>
          </a:xfrm>
        </p:spPr>
        <p:txBody>
          <a:bodyPr>
            <a:normAutofit lnSpcReduction="10000"/>
          </a:bodyPr>
          <a:lstStyle/>
          <a:p>
            <a:r>
              <a:rPr lang="en-US" altLang="en-US" sz="2800" b="1" dirty="0">
                <a:solidFill>
                  <a:srgbClr val="0000FF"/>
                </a:solidFill>
              </a:rPr>
              <a:t>CS view</a:t>
            </a:r>
            <a:r>
              <a:rPr lang="en-US" altLang="en-US" sz="2800" dirty="0"/>
              <a:t>: All programming languages can be proved to be equivalent (to a Turing machine)</a:t>
            </a:r>
          </a:p>
          <a:p>
            <a:r>
              <a:rPr lang="en-US" altLang="en-US" sz="2800" b="1" dirty="0">
                <a:solidFill>
                  <a:srgbClr val="0000FF"/>
                </a:solidFill>
              </a:rPr>
              <a:t>Cognitive view</a:t>
            </a:r>
            <a:r>
              <a:rPr lang="en-US" altLang="en-US" sz="2800" dirty="0"/>
              <a:t>: Languages differ in:</a:t>
            </a:r>
          </a:p>
          <a:p>
            <a:pPr lvl="1">
              <a:spcBef>
                <a:spcPts val="300"/>
              </a:spcBef>
            </a:pPr>
            <a:r>
              <a:rPr lang="en-US" altLang="en-US" sz="2400" dirty="0">
                <a:solidFill>
                  <a:srgbClr val="FF0000"/>
                </a:solidFill>
              </a:rPr>
              <a:t>expressive power</a:t>
            </a:r>
            <a:r>
              <a:rPr lang="en-US" altLang="en-US" sz="2400" dirty="0"/>
              <a:t>: ease of translating what you want to do into the results you want</a:t>
            </a:r>
          </a:p>
          <a:p>
            <a:pPr lvl="1">
              <a:spcBef>
                <a:spcPts val="300"/>
              </a:spcBef>
            </a:pPr>
            <a:r>
              <a:rPr lang="en-US" altLang="en-US" sz="2400" dirty="0">
                <a:solidFill>
                  <a:srgbClr val="FF0000"/>
                </a:solidFill>
              </a:rPr>
              <a:t>elegance</a:t>
            </a:r>
            <a:r>
              <a:rPr lang="en-US" altLang="en-US" sz="2400" dirty="0"/>
              <a:t>: how well does the code provide a human-readable description of what is done?</a:t>
            </a:r>
          </a:p>
          <a:p>
            <a:pPr lvl="1">
              <a:spcBef>
                <a:spcPts val="300"/>
              </a:spcBef>
            </a:pPr>
            <a:r>
              <a:rPr lang="en-US" altLang="en-US" sz="2400" dirty="0">
                <a:solidFill>
                  <a:srgbClr val="FF0000"/>
                </a:solidFill>
              </a:rPr>
              <a:t>extensibility</a:t>
            </a:r>
            <a:r>
              <a:rPr lang="en-US" altLang="en-US" sz="2400" dirty="0"/>
              <a:t>: ease of generalizing a method to wider scope</a:t>
            </a:r>
          </a:p>
          <a:p>
            <a:pPr lvl="1">
              <a:spcBef>
                <a:spcPts val="300"/>
              </a:spcBef>
            </a:pPr>
            <a:r>
              <a:rPr lang="en-US" altLang="en-US" sz="2400" dirty="0">
                <a:solidFill>
                  <a:srgbClr val="FF0000"/>
                </a:solidFill>
              </a:rPr>
              <a:t>learn-ability</a:t>
            </a:r>
            <a:r>
              <a:rPr lang="en-US" altLang="en-US" sz="2400" dirty="0"/>
              <a:t>: your learning curve (rate, asymptote)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533402" y="4664391"/>
            <a:ext cx="8123598" cy="1926667"/>
            <a:chOff x="533402" y="4664391"/>
            <a:chExt cx="8123598" cy="1926667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3402" y="4701418"/>
              <a:ext cx="1533525" cy="1852613"/>
            </a:xfrm>
            <a:prstGeom prst="rect">
              <a:avLst/>
            </a:prstGeom>
          </p:spPr>
        </p:pic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29633" y="4680581"/>
              <a:ext cx="2800952" cy="18942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77000" y="4664391"/>
              <a:ext cx="2180000" cy="19266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" name="TextBox 2"/>
            <p:cNvSpPr txBox="1"/>
            <p:nvPr/>
          </p:nvSpPr>
          <p:spPr>
            <a:xfrm>
              <a:off x="2169680" y="5243004"/>
              <a:ext cx="45720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dirty="0"/>
                <a:t>+</a:t>
              </a:r>
            </a:p>
          </p:txBody>
        </p:sp>
        <p:sp>
          <p:nvSpPr>
            <p:cNvPr id="4" name="Rectangle 3"/>
            <p:cNvSpPr/>
            <p:nvPr/>
          </p:nvSpPr>
          <p:spPr>
            <a:xfrm>
              <a:off x="5633338" y="5243004"/>
              <a:ext cx="740908" cy="769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en-US" sz="4400" dirty="0">
                  <a:solidFill>
                    <a:prstClr val="black"/>
                  </a:solidFill>
                  <a:sym typeface="Symbol"/>
                </a:rPr>
                <a:t></a:t>
              </a:r>
              <a:endParaRPr lang="en-US" sz="4400" dirty="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13599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68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68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68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68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68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68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68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68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200"/>
              <a:t>Programming languages: Power &amp; elegance</a:t>
            </a:r>
          </a:p>
        </p:txBody>
      </p:sp>
      <p:graphicFrame>
        <p:nvGraphicFramePr>
          <p:cNvPr id="46132" name="Group 5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5740508"/>
              </p:ext>
            </p:extLst>
          </p:nvPr>
        </p:nvGraphicFramePr>
        <p:xfrm>
          <a:off x="2590800" y="1219200"/>
          <a:ext cx="6096000" cy="5169408"/>
        </p:xfrm>
        <a:graphic>
          <a:graphicData uri="http://schemas.openxmlformats.org/drawingml/2006/table">
            <a:tbl>
              <a:tblPr/>
              <a:tblGrid>
                <a:gridCol w="1838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57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253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0000FF"/>
                        </a:buClr>
                        <a:buSzPct val="115000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FF0000"/>
                        </a:buClr>
                        <a:buSzPct val="11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8080"/>
                        </a:buClr>
                        <a:buSzPct val="12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115000"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Language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0000FF"/>
                        </a:buClr>
                        <a:buSzPct val="115000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FF0000"/>
                        </a:buClr>
                        <a:buSzPct val="11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8080"/>
                        </a:buClr>
                        <a:buSzPct val="12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115000"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Features:Tools for thinking?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7749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0000FF"/>
                        </a:buClr>
                        <a:buSzPct val="115000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FF0000"/>
                        </a:buClr>
                        <a:buSzPct val="11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8080"/>
                        </a:buClr>
                        <a:buSzPct val="12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115000"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FORTRAN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0000FF"/>
                        </a:buClr>
                        <a:buSzPct val="115000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FF0000"/>
                        </a:buClr>
                        <a:buSzPct val="11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8080"/>
                        </a:buClr>
                        <a:buSzPct val="12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115000"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Subroutines – reusable code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115000"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Subroutine libraries (e.g., BLAS)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9097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0000FF"/>
                        </a:buClr>
                        <a:buSzPct val="115000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FF0000"/>
                        </a:buClr>
                        <a:buSzPct val="11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8080"/>
                        </a:buClr>
                        <a:buSzPct val="12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115000"/>
                        <a:buFontTx/>
                        <a:buNone/>
                        <a:tabLst/>
                      </a:pPr>
                      <a:r>
                        <a:rPr kumimoji="0" lang="en-US" altLang="en-US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APL</a:t>
                      </a: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, </a:t>
                      </a:r>
                      <a:r>
                        <a:rPr kumimoji="0" lang="en-US" altLang="en-US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APL2STAT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0000FF"/>
                        </a:buClr>
                        <a:buSzPct val="115000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FF0000"/>
                        </a:buClr>
                        <a:buSzPct val="11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8080"/>
                        </a:buClr>
                        <a:buSzPct val="12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115000"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N-way arrays, nested arrays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115000"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Generalized reduction, outer product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115000"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Function operators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7749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0000FF"/>
                        </a:buClr>
                        <a:buSzPct val="115000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FF0000"/>
                        </a:buClr>
                        <a:buSzPct val="11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8080"/>
                        </a:buClr>
                        <a:buSzPct val="12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115000"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Logo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0000FF"/>
                        </a:buClr>
                        <a:buSzPct val="115000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FF0000"/>
                        </a:buClr>
                        <a:buSzPct val="11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8080"/>
                        </a:buClr>
                        <a:buSzPct val="12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115000"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Turtle graphics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115000"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Recursion, list processing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78554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0000FF"/>
                        </a:buClr>
                        <a:buSzPct val="115000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FF0000"/>
                        </a:buClr>
                        <a:buSzPct val="11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8080"/>
                        </a:buClr>
                        <a:buSzPct val="12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115000"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Lisp, LispStat, </a:t>
                      </a:r>
                      <a:r>
                        <a:rPr kumimoji="0" lang="en-US" altLang="en-US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ViSta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0000FF"/>
                        </a:buClr>
                        <a:buSzPct val="115000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FF0000"/>
                        </a:buClr>
                        <a:buSzPct val="11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8080"/>
                        </a:buClr>
                        <a:buSzPct val="12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115000"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Object-oriented computing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115000"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Functional programming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07749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0000FF"/>
                        </a:buClr>
                        <a:buSzPct val="115000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FF0000"/>
                        </a:buClr>
                        <a:buSzPct val="11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8080"/>
                        </a:buClr>
                        <a:buSzPct val="12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115000"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Perl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0000FF"/>
                        </a:buClr>
                        <a:buSzPct val="115000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FF0000"/>
                        </a:buClr>
                        <a:buSzPct val="11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8080"/>
                        </a:buClr>
                        <a:buSzPct val="12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115000"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Regular expressions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115000"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Search, match, transform, apply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07749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0000FF"/>
                        </a:buClr>
                        <a:buSzPct val="115000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FF0000"/>
                        </a:buClr>
                        <a:buSzPct val="11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8080"/>
                        </a:buClr>
                        <a:buSzPct val="12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115000"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SAS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0000FF"/>
                        </a:buClr>
                        <a:buSzPct val="115000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FF0000"/>
                        </a:buClr>
                        <a:buSzPct val="11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8080"/>
                        </a:buClr>
                        <a:buSzPct val="12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115000"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Data steps, PROC steps, BY processing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115000"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SAS macros, Output Delivery system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81369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0000FF"/>
                        </a:buClr>
                        <a:buSzPct val="115000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FF0000"/>
                        </a:buClr>
                        <a:buSzPct val="11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8080"/>
                        </a:buClr>
                        <a:buSzPct val="12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115000"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0000FF"/>
                        </a:buClr>
                        <a:buSzPct val="115000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FF0000"/>
                        </a:buClr>
                        <a:buSzPct val="11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8080"/>
                        </a:buClr>
                        <a:buSzPct val="12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115000"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Object-oriented methods, </a:t>
                      </a:r>
                      <a:r>
                        <a:rPr kumimoji="0" lang="en-US" alt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tidyverse</a:t>
                      </a:r>
                      <a: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: </a:t>
                      </a:r>
                      <a:r>
                        <a:rPr kumimoji="0" lang="en-US" alt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dplyr</a:t>
                      </a:r>
                      <a: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, ggplot2, …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313FE054-68A4-2FD9-6DFF-F0F30F8286BD}"/>
              </a:ext>
            </a:extLst>
          </p:cNvPr>
          <p:cNvCxnSpPr/>
          <p:nvPr/>
        </p:nvCxnSpPr>
        <p:spPr>
          <a:xfrm>
            <a:off x="2438400" y="1752600"/>
            <a:ext cx="0" cy="4343400"/>
          </a:xfrm>
          <a:prstGeom prst="straightConnector1">
            <a:avLst/>
          </a:prstGeom>
          <a:ln w="3492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0D00A438-0D51-7853-E95D-76E8A248174D}"/>
              </a:ext>
            </a:extLst>
          </p:cNvPr>
          <p:cNvSpPr txBox="1"/>
          <p:nvPr/>
        </p:nvSpPr>
        <p:spPr>
          <a:xfrm>
            <a:off x="457199" y="1752600"/>
            <a:ext cx="1828799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My journey</a:t>
            </a:r>
          </a:p>
          <a:p>
            <a:endParaRPr lang="en-CA" dirty="0"/>
          </a:p>
          <a:p>
            <a:r>
              <a:rPr lang="en-CA" dirty="0"/>
              <a:t>What did I learn along the way?</a:t>
            </a:r>
          </a:p>
        </p:txBody>
      </p:sp>
    </p:spTree>
    <p:extLst>
      <p:ext uri="{BB962C8B-B14F-4D97-AF65-F5344CB8AC3E}">
        <p14:creationId xmlns:p14="http://schemas.microsoft.com/office/powerpoint/2010/main" val="24626974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200"/>
              <a:t>Programming languages: Elegance - </a:t>
            </a:r>
            <a:r>
              <a:rPr lang="en-US" altLang="en-US" sz="3200" i="1"/>
              <a:t>Logo</a:t>
            </a:r>
          </a:p>
        </p:txBody>
      </p:sp>
      <p:sp>
        <p:nvSpPr>
          <p:cNvPr id="716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80000"/>
              </a:lnSpc>
              <a:buNone/>
            </a:pPr>
            <a:r>
              <a:rPr lang="en-US" altLang="en-US" sz="2800" dirty="0"/>
              <a:t>Features:</a:t>
            </a:r>
          </a:p>
          <a:p>
            <a:pPr>
              <a:lnSpc>
                <a:spcPct val="80000"/>
              </a:lnSpc>
            </a:pPr>
            <a:r>
              <a:rPr lang="en-US" altLang="en-US" sz="2400" dirty="0"/>
              <a:t>Based on Lisp, but tuned to young minds</a:t>
            </a:r>
          </a:p>
          <a:p>
            <a:pPr lvl="1">
              <a:lnSpc>
                <a:spcPct val="80000"/>
              </a:lnSpc>
            </a:pPr>
            <a:r>
              <a:rPr lang="en-US" altLang="en-US" sz="2000" dirty="0" err="1"/>
              <a:t>Papert</a:t>
            </a:r>
            <a:r>
              <a:rPr lang="en-US" altLang="en-US" sz="2000" dirty="0"/>
              <a:t>: </a:t>
            </a:r>
            <a:r>
              <a:rPr lang="en-US" altLang="en-US" sz="2000" i="1" dirty="0" err="1"/>
              <a:t>Mindstorms</a:t>
            </a:r>
            <a:r>
              <a:rPr lang="en-US" altLang="en-US" sz="2000" i="1" dirty="0"/>
              <a:t>: Children, Computers, and Powerful Ideas</a:t>
            </a:r>
            <a:r>
              <a:rPr lang="en-US" altLang="en-US" sz="2000" dirty="0"/>
              <a:t> (1980)</a:t>
            </a:r>
          </a:p>
          <a:p>
            <a:pPr>
              <a:lnSpc>
                <a:spcPct val="80000"/>
              </a:lnSpc>
            </a:pPr>
            <a:r>
              <a:rPr lang="en-US" altLang="en-US" sz="2200" dirty="0"/>
              <a:t>Turtle graphics: draw by directing a turtle, not by (</a:t>
            </a:r>
            <a:r>
              <a:rPr lang="en-US" altLang="en-US" sz="2200" dirty="0" err="1"/>
              <a:t>x,y</a:t>
            </a:r>
            <a:r>
              <a:rPr lang="en-US" altLang="en-US" sz="2200" dirty="0"/>
              <a:t>) coordinates</a:t>
            </a:r>
          </a:p>
          <a:p>
            <a:pPr lvl="1">
              <a:lnSpc>
                <a:spcPct val="80000"/>
              </a:lnSpc>
            </a:pPr>
            <a:r>
              <a:rPr lang="en-US" altLang="en-US" sz="2000" dirty="0"/>
              <a:t>Analytic geometry rests on a coordinate system. </a:t>
            </a:r>
          </a:p>
          <a:p>
            <a:pPr lvl="1">
              <a:lnSpc>
                <a:spcPct val="80000"/>
              </a:lnSpc>
            </a:pPr>
            <a:r>
              <a:rPr lang="en-US" altLang="en-US" sz="2000" dirty="0"/>
              <a:t>Turtle geometry is "body syntonic“: Tell turtle what to do.</a:t>
            </a:r>
          </a:p>
          <a:p>
            <a:pPr>
              <a:lnSpc>
                <a:spcPct val="80000"/>
              </a:lnSpc>
            </a:pPr>
            <a:r>
              <a:rPr lang="en-US" altLang="en-US" sz="2200" dirty="0"/>
              <a:t>Data types: </a:t>
            </a:r>
          </a:p>
          <a:p>
            <a:pPr lvl="2">
              <a:lnSpc>
                <a:spcPct val="80000"/>
              </a:lnSpc>
            </a:pPr>
            <a:r>
              <a:rPr lang="en-US" altLang="en-US" sz="1600" dirty="0"/>
              <a:t>words, lists, arrays, property lists</a:t>
            </a:r>
          </a:p>
          <a:p>
            <a:pPr>
              <a:lnSpc>
                <a:spcPct val="80000"/>
              </a:lnSpc>
            </a:pPr>
            <a:r>
              <a:rPr lang="en-US" altLang="en-US" sz="2200" dirty="0"/>
              <a:t>Lists &amp; list processing: inherited from Lisp, but with gentler syntax. </a:t>
            </a:r>
          </a:p>
          <a:p>
            <a:pPr lvl="2">
              <a:lnSpc>
                <a:spcPct val="80000"/>
              </a:lnSpc>
            </a:pPr>
            <a:r>
              <a:rPr lang="en-US" altLang="en-US" sz="1600" dirty="0"/>
              <a:t>Lists are </a:t>
            </a:r>
            <a:r>
              <a:rPr lang="en-US" altLang="en-US" sz="1600" dirty="0">
                <a:solidFill>
                  <a:srgbClr val="000000"/>
                </a:solidFill>
              </a:rPr>
              <a:t>infinitely expandable &amp; </a:t>
            </a:r>
            <a:r>
              <a:rPr lang="en-US" altLang="en-US" sz="1600" dirty="0" err="1">
                <a:solidFill>
                  <a:srgbClr val="000000"/>
                </a:solidFill>
              </a:rPr>
              <a:t>nestable</a:t>
            </a:r>
            <a:r>
              <a:rPr lang="en-US" altLang="en-US" sz="1400" dirty="0">
                <a:solidFill>
                  <a:srgbClr val="000000"/>
                </a:solidFill>
              </a:rPr>
              <a:t>.</a:t>
            </a:r>
            <a:r>
              <a:rPr lang="en-US" altLang="en-US" sz="1400" dirty="0"/>
              <a:t> </a:t>
            </a:r>
          </a:p>
          <a:p>
            <a:pPr>
              <a:lnSpc>
                <a:spcPct val="80000"/>
              </a:lnSpc>
            </a:pPr>
            <a:r>
              <a:rPr lang="en-US" altLang="en-US" sz="2200" dirty="0">
                <a:solidFill>
                  <a:srgbClr val="000000"/>
                </a:solidFill>
              </a:rPr>
              <a:t>Recursion rather than iteration is the natural method to process lists</a:t>
            </a:r>
          </a:p>
          <a:p>
            <a:pPr>
              <a:lnSpc>
                <a:spcPct val="80000"/>
              </a:lnSpc>
            </a:pPr>
            <a:r>
              <a:rPr lang="en-US" altLang="en-US" sz="2200" dirty="0">
                <a:solidFill>
                  <a:srgbClr val="000000"/>
                </a:solidFill>
              </a:rPr>
              <a:t>Extensions: </a:t>
            </a:r>
          </a:p>
          <a:p>
            <a:pPr lvl="2">
              <a:lnSpc>
                <a:spcPct val="80000"/>
              </a:lnSpc>
            </a:pPr>
            <a:r>
              <a:rPr lang="en-US" altLang="en-US" sz="1600" dirty="0">
                <a:solidFill>
                  <a:srgbClr val="000000"/>
                </a:solidFill>
              </a:rPr>
              <a:t>multiple, animated turtles (sprites);</a:t>
            </a:r>
            <a:r>
              <a:rPr lang="en-US" altLang="en-US" sz="1600" dirty="0"/>
              <a:t> </a:t>
            </a:r>
          </a:p>
          <a:p>
            <a:pPr lvl="2">
              <a:lnSpc>
                <a:spcPct val="80000"/>
              </a:lnSpc>
            </a:pPr>
            <a:r>
              <a:rPr lang="en-US" altLang="en-US" sz="1600" dirty="0"/>
              <a:t>object-oriented programming (message passing) -&gt; </a:t>
            </a:r>
            <a:r>
              <a:rPr lang="en-US" altLang="en-US" sz="1600" dirty="0" err="1"/>
              <a:t>SmallTalk</a:t>
            </a:r>
            <a:endParaRPr lang="en-US" altLang="en-US" sz="16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E42191D-9127-4AAA-88B3-FC7A243A69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0" y="2590800"/>
            <a:ext cx="723810" cy="7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6640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944562"/>
          </a:xfrm>
          <a:solidFill>
            <a:srgbClr val="002060"/>
          </a:solidFill>
        </p:spPr>
        <p:txBody>
          <a:bodyPr/>
          <a:lstStyle/>
          <a:p>
            <a:r>
              <a:rPr lang="en-US" altLang="en-US" dirty="0"/>
              <a:t>Logo : Turtle graphics</a:t>
            </a:r>
          </a:p>
        </p:txBody>
      </p:sp>
      <p:grpSp>
        <p:nvGrpSpPr>
          <p:cNvPr id="72720" name="Group 16"/>
          <p:cNvGrpSpPr>
            <a:grpSpLocks/>
          </p:cNvGrpSpPr>
          <p:nvPr/>
        </p:nvGrpSpPr>
        <p:grpSpPr bwMode="auto">
          <a:xfrm>
            <a:off x="476250" y="1724025"/>
            <a:ext cx="3905250" cy="2657475"/>
            <a:chOff x="300" y="1086"/>
            <a:chExt cx="2460" cy="1674"/>
          </a:xfrm>
        </p:grpSpPr>
        <p:pic>
          <p:nvPicPr>
            <p:cNvPr id="72708" name="Picture 4" descr="logo-turtle-graphics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0" y="1504"/>
              <a:ext cx="2460" cy="12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2711" name="Text Box 7"/>
            <p:cNvSpPr txBox="1">
              <a:spLocks noChangeArrowheads="1"/>
            </p:cNvSpPr>
            <p:nvPr/>
          </p:nvSpPr>
          <p:spPr bwMode="auto">
            <a:xfrm>
              <a:off x="300" y="1086"/>
              <a:ext cx="2430" cy="3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en-US" sz="1400" dirty="0">
                  <a:solidFill>
                    <a:srgbClr val="000000"/>
                  </a:solidFill>
                </a:rPr>
                <a:t>Turtle primitives: forward, back, left, right, </a:t>
              </a:r>
              <a:r>
                <a:rPr lang="en-US" altLang="en-US" sz="1400" dirty="0" err="1">
                  <a:solidFill>
                    <a:srgbClr val="000000"/>
                  </a:solidFill>
                </a:rPr>
                <a:t>penup</a:t>
              </a:r>
              <a:r>
                <a:rPr lang="en-US" altLang="en-US" sz="1400" dirty="0">
                  <a:solidFill>
                    <a:srgbClr val="000000"/>
                  </a:solidFill>
                </a:rPr>
                <a:t>, </a:t>
              </a:r>
              <a:r>
                <a:rPr lang="en-US" altLang="en-US" sz="1400" dirty="0" err="1">
                  <a:solidFill>
                    <a:srgbClr val="000000"/>
                  </a:solidFill>
                </a:rPr>
                <a:t>pendown</a:t>
              </a:r>
              <a:r>
                <a:rPr lang="en-US" altLang="en-US" sz="1400" dirty="0">
                  <a:solidFill>
                    <a:srgbClr val="000000"/>
                  </a:solidFill>
                </a:rPr>
                <a:t>, ...</a:t>
              </a:r>
            </a:p>
          </p:txBody>
        </p:sp>
      </p:grpSp>
      <p:grpSp>
        <p:nvGrpSpPr>
          <p:cNvPr id="72722" name="Group 18"/>
          <p:cNvGrpSpPr>
            <a:grpSpLocks/>
          </p:cNvGrpSpPr>
          <p:nvPr/>
        </p:nvGrpSpPr>
        <p:grpSpPr bwMode="auto">
          <a:xfrm>
            <a:off x="495300" y="4638675"/>
            <a:ext cx="6550026" cy="1966913"/>
            <a:chOff x="312" y="2922"/>
            <a:chExt cx="4126" cy="1239"/>
          </a:xfrm>
        </p:grpSpPr>
        <p:sp>
          <p:nvSpPr>
            <p:cNvPr id="72712" name="Text Box 8"/>
            <p:cNvSpPr txBox="1">
              <a:spLocks noChangeArrowheads="1"/>
            </p:cNvSpPr>
            <p:nvPr/>
          </p:nvSpPr>
          <p:spPr bwMode="auto">
            <a:xfrm>
              <a:off x="366" y="3270"/>
              <a:ext cx="1362" cy="874"/>
            </a:xfrm>
            <a:prstGeom prst="rect">
              <a:avLst/>
            </a:prstGeom>
            <a:solidFill>
              <a:schemeClr val="accent2">
                <a:lumMod val="20000"/>
                <a:lumOff val="80000"/>
                <a:alpha val="40000"/>
              </a:schemeClr>
            </a:solidFill>
            <a:ln w="19050" algn="ctr">
              <a:solidFill>
                <a:schemeClr val="bg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en-US" sz="1400" dirty="0">
                  <a:solidFill>
                    <a:srgbClr val="000000"/>
                  </a:solidFill>
                </a:rPr>
                <a:t>&gt; to </a:t>
              </a:r>
              <a:r>
                <a:rPr lang="en-US" altLang="en-US" sz="1400" dirty="0">
                  <a:solidFill>
                    <a:srgbClr val="0000FF"/>
                  </a:solidFill>
                </a:rPr>
                <a:t>spiral</a:t>
              </a:r>
              <a:r>
                <a:rPr lang="en-US" altLang="en-US" sz="1400" dirty="0">
                  <a:solidFill>
                    <a:srgbClr val="000000"/>
                  </a:solidFill>
                </a:rPr>
                <a:t> :size :angle</a:t>
              </a:r>
              <a:br>
                <a:rPr lang="en-US" altLang="en-US" sz="1400" dirty="0">
                  <a:solidFill>
                    <a:srgbClr val="000000"/>
                  </a:solidFill>
                </a:rPr>
              </a:br>
              <a:r>
                <a:rPr lang="en-US" altLang="en-US" sz="1400" dirty="0">
                  <a:solidFill>
                    <a:srgbClr val="000000"/>
                  </a:solidFill>
                </a:rPr>
                <a:t>  if :size &gt; 100 [stop]</a:t>
              </a:r>
              <a:br>
                <a:rPr lang="en-US" altLang="en-US" sz="1400" dirty="0">
                  <a:solidFill>
                    <a:srgbClr val="000000"/>
                  </a:solidFill>
                </a:rPr>
              </a:br>
              <a:r>
                <a:rPr lang="en-US" altLang="en-US" sz="1400" dirty="0">
                  <a:solidFill>
                    <a:srgbClr val="000000"/>
                  </a:solidFill>
                </a:rPr>
                <a:t>  forward :size</a:t>
              </a:r>
              <a:br>
                <a:rPr lang="en-US" altLang="en-US" sz="1400" dirty="0">
                  <a:solidFill>
                    <a:srgbClr val="000000"/>
                  </a:solidFill>
                </a:rPr>
              </a:br>
              <a:r>
                <a:rPr lang="en-US" altLang="en-US" sz="1400" dirty="0">
                  <a:solidFill>
                    <a:srgbClr val="000000"/>
                  </a:solidFill>
                </a:rPr>
                <a:t>  right :angle</a:t>
              </a:r>
              <a:br>
                <a:rPr lang="en-US" altLang="en-US" sz="1400" dirty="0">
                  <a:solidFill>
                    <a:srgbClr val="000000"/>
                  </a:solidFill>
                </a:rPr>
              </a:br>
              <a:r>
                <a:rPr lang="en-US" altLang="en-US" sz="1400" dirty="0">
                  <a:solidFill>
                    <a:srgbClr val="000000"/>
                  </a:solidFill>
                </a:rPr>
                <a:t>  </a:t>
              </a:r>
              <a:r>
                <a:rPr lang="en-US" altLang="en-US" sz="1400" dirty="0">
                  <a:solidFill>
                    <a:srgbClr val="0000FF"/>
                  </a:solidFill>
                </a:rPr>
                <a:t>spiral (:size + 2) :angle</a:t>
              </a:r>
              <a:br>
                <a:rPr lang="en-US" altLang="en-US" sz="1400" dirty="0">
                  <a:solidFill>
                    <a:srgbClr val="000000"/>
                  </a:solidFill>
                </a:rPr>
              </a:br>
              <a:r>
                <a:rPr lang="en-US" altLang="en-US" sz="1400" dirty="0">
                  <a:solidFill>
                    <a:srgbClr val="000000"/>
                  </a:solidFill>
                </a:rPr>
                <a:t>  end </a:t>
              </a:r>
            </a:p>
          </p:txBody>
        </p:sp>
        <p:pic>
          <p:nvPicPr>
            <p:cNvPr id="72713" name="Picture 9" descr="logo-spiral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2" y="3162"/>
              <a:ext cx="708" cy="7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2714" name="Picture 10" descr="logo-spiral-0-91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24" y="3138"/>
              <a:ext cx="720" cy="7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2715" name="Text Box 11"/>
            <p:cNvSpPr txBox="1">
              <a:spLocks noChangeArrowheads="1"/>
            </p:cNvSpPr>
            <p:nvPr/>
          </p:nvSpPr>
          <p:spPr bwMode="auto">
            <a:xfrm>
              <a:off x="2406" y="3967"/>
              <a:ext cx="780" cy="192"/>
            </a:xfrm>
            <a:prstGeom prst="rect">
              <a:avLst/>
            </a:prstGeom>
            <a:solidFill>
              <a:schemeClr val="accent2">
                <a:lumMod val="20000"/>
                <a:lumOff val="80000"/>
                <a:alpha val="50000"/>
              </a:schemeClr>
            </a:solidFill>
            <a:ln w="19050" algn="ctr">
              <a:solidFill>
                <a:schemeClr val="bg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en-US" sz="1400" dirty="0">
                  <a:solidFill>
                    <a:srgbClr val="000000"/>
                  </a:solidFill>
                </a:rPr>
                <a:t>&gt; spiral 0 90</a:t>
              </a:r>
            </a:p>
          </p:txBody>
        </p:sp>
        <p:sp>
          <p:nvSpPr>
            <p:cNvPr id="72717" name="Rectangle 13"/>
            <p:cNvSpPr>
              <a:spLocks noChangeArrowheads="1"/>
            </p:cNvSpPr>
            <p:nvPr/>
          </p:nvSpPr>
          <p:spPr bwMode="auto">
            <a:xfrm>
              <a:off x="3705" y="3967"/>
              <a:ext cx="733" cy="194"/>
            </a:xfrm>
            <a:prstGeom prst="rect">
              <a:avLst/>
            </a:prstGeom>
            <a:solidFill>
              <a:schemeClr val="accent2">
                <a:lumMod val="20000"/>
                <a:lumOff val="80000"/>
                <a:alpha val="50000"/>
              </a:schemeClr>
            </a:solidFill>
            <a:ln w="19050" algn="ctr">
              <a:solidFill>
                <a:schemeClr val="bg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en-US" sz="1400" dirty="0">
                  <a:solidFill>
                    <a:srgbClr val="000000"/>
                  </a:solidFill>
                </a:rPr>
                <a:t>&gt; spiral 0 91</a:t>
              </a:r>
            </a:p>
          </p:txBody>
        </p:sp>
        <p:sp>
          <p:nvSpPr>
            <p:cNvPr id="72718" name="Text Box 14"/>
            <p:cNvSpPr txBox="1">
              <a:spLocks noChangeArrowheads="1"/>
            </p:cNvSpPr>
            <p:nvPr/>
          </p:nvSpPr>
          <p:spPr bwMode="auto">
            <a:xfrm>
              <a:off x="312" y="2922"/>
              <a:ext cx="1452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en-US" sz="1400" b="1" dirty="0">
                  <a:solidFill>
                    <a:srgbClr val="000000"/>
                  </a:solidFill>
                </a:rPr>
                <a:t>Recursive</a:t>
              </a:r>
              <a:r>
                <a:rPr lang="en-US" altLang="en-US" sz="1400" dirty="0">
                  <a:solidFill>
                    <a:srgbClr val="000000"/>
                  </a:solidFill>
                </a:rPr>
                <a:t> procedures:</a:t>
              </a:r>
            </a:p>
          </p:txBody>
        </p:sp>
      </p:grpSp>
      <p:grpSp>
        <p:nvGrpSpPr>
          <p:cNvPr id="72721" name="Group 17"/>
          <p:cNvGrpSpPr>
            <a:grpSpLocks/>
          </p:cNvGrpSpPr>
          <p:nvPr/>
        </p:nvGrpSpPr>
        <p:grpSpPr bwMode="auto">
          <a:xfrm>
            <a:off x="5114925" y="1800225"/>
            <a:ext cx="3848100" cy="1689100"/>
            <a:chOff x="3222" y="1134"/>
            <a:chExt cx="2424" cy="1064"/>
          </a:xfrm>
        </p:grpSpPr>
        <p:pic>
          <p:nvPicPr>
            <p:cNvPr id="72709" name="Picture 5" descr="logo-square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04" y="1668"/>
              <a:ext cx="450" cy="4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2710" name="Text Box 6"/>
            <p:cNvSpPr txBox="1">
              <a:spLocks noChangeArrowheads="1"/>
            </p:cNvSpPr>
            <p:nvPr/>
          </p:nvSpPr>
          <p:spPr bwMode="auto">
            <a:xfrm>
              <a:off x="3324" y="1458"/>
              <a:ext cx="1332" cy="740"/>
            </a:xfrm>
            <a:prstGeom prst="rect">
              <a:avLst/>
            </a:prstGeom>
            <a:solidFill>
              <a:schemeClr val="accent2">
                <a:lumMod val="20000"/>
                <a:lumOff val="80000"/>
                <a:alpha val="40000"/>
              </a:schemeClr>
            </a:solidFill>
            <a:ln w="19050" algn="ctr">
              <a:solidFill>
                <a:schemeClr val="bg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400" dirty="0">
                  <a:solidFill>
                    <a:srgbClr val="000000"/>
                  </a:solidFill>
                </a:rPr>
                <a:t>&gt; to </a:t>
              </a:r>
              <a:r>
                <a:rPr lang="en-US" altLang="en-US" sz="1400" dirty="0">
                  <a:solidFill>
                    <a:srgbClr val="0070C0"/>
                  </a:solidFill>
                </a:rPr>
                <a:t>square</a:t>
              </a:r>
              <a:r>
                <a:rPr lang="en-US" altLang="en-US" sz="1400" dirty="0">
                  <a:solidFill>
                    <a:srgbClr val="000000"/>
                  </a:solidFill>
                </a:rPr>
                <a:t> :side</a:t>
              </a:r>
            </a:p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400" dirty="0">
                  <a:solidFill>
                    <a:srgbClr val="000000"/>
                  </a:solidFill>
                </a:rPr>
                <a:t>  repeat 4 [</a:t>
              </a:r>
              <a:r>
                <a:rPr lang="en-US" altLang="en-US" sz="1400" dirty="0" err="1">
                  <a:solidFill>
                    <a:srgbClr val="000000"/>
                  </a:solidFill>
                </a:rPr>
                <a:t>fd</a:t>
              </a:r>
              <a:r>
                <a:rPr lang="en-US" altLang="en-US" sz="1400" dirty="0">
                  <a:solidFill>
                    <a:srgbClr val="000000"/>
                  </a:solidFill>
                </a:rPr>
                <a:t> :side </a:t>
              </a:r>
              <a:r>
                <a:rPr lang="en-US" altLang="en-US" sz="1400" dirty="0" err="1">
                  <a:solidFill>
                    <a:srgbClr val="000000"/>
                  </a:solidFill>
                </a:rPr>
                <a:t>rt</a:t>
              </a:r>
              <a:r>
                <a:rPr lang="en-US" altLang="en-US" sz="1400" dirty="0">
                  <a:solidFill>
                    <a:srgbClr val="000000"/>
                  </a:solidFill>
                </a:rPr>
                <a:t> 90]</a:t>
              </a:r>
            </a:p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400" dirty="0">
                  <a:solidFill>
                    <a:srgbClr val="000000"/>
                  </a:solidFill>
                </a:rPr>
                <a:t>  end</a:t>
              </a:r>
            </a:p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altLang="en-US" sz="1400" dirty="0">
                <a:solidFill>
                  <a:srgbClr val="000000"/>
                </a:solidFill>
              </a:endParaRPr>
            </a:p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400" dirty="0">
                  <a:solidFill>
                    <a:srgbClr val="000000"/>
                  </a:solidFill>
                </a:rPr>
                <a:t>&gt; </a:t>
              </a:r>
              <a:r>
                <a:rPr lang="en-US" altLang="en-US" sz="1400" dirty="0">
                  <a:solidFill>
                    <a:srgbClr val="0070C0"/>
                  </a:solidFill>
                </a:rPr>
                <a:t>square</a:t>
              </a:r>
              <a:r>
                <a:rPr lang="en-US" altLang="en-US" sz="1400" dirty="0">
                  <a:solidFill>
                    <a:srgbClr val="000000"/>
                  </a:solidFill>
                </a:rPr>
                <a:t> 100</a:t>
              </a:r>
            </a:p>
          </p:txBody>
        </p:sp>
        <p:sp>
          <p:nvSpPr>
            <p:cNvPr id="72719" name="Text Box 15"/>
            <p:cNvSpPr txBox="1">
              <a:spLocks noChangeArrowheads="1"/>
            </p:cNvSpPr>
            <p:nvPr/>
          </p:nvSpPr>
          <p:spPr bwMode="auto">
            <a:xfrm>
              <a:off x="3222" y="1134"/>
              <a:ext cx="2424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en-US" sz="1400" dirty="0">
                  <a:solidFill>
                    <a:srgbClr val="000000"/>
                  </a:solidFill>
                </a:rPr>
                <a:t>Logo </a:t>
              </a:r>
              <a:r>
                <a:rPr lang="en-US" altLang="en-US" sz="1400" b="1" dirty="0">
                  <a:solidFill>
                    <a:srgbClr val="000000"/>
                  </a:solidFill>
                </a:rPr>
                <a:t>procedures</a:t>
              </a:r>
              <a:r>
                <a:rPr lang="en-US" altLang="en-US" sz="1400" dirty="0">
                  <a:solidFill>
                    <a:srgbClr val="000000"/>
                  </a:solidFill>
                </a:rPr>
                <a:t>: teach the turtle a new word</a:t>
              </a:r>
            </a:p>
          </p:txBody>
        </p:sp>
      </p:grp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4250" y="4120198"/>
            <a:ext cx="1513046" cy="21774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10408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868362"/>
          </a:xfrm>
          <a:solidFill>
            <a:srgbClr val="002060"/>
          </a:solidFill>
        </p:spPr>
        <p:txBody>
          <a:bodyPr/>
          <a:lstStyle/>
          <a:p>
            <a:r>
              <a:rPr lang="en-US" altLang="en-US"/>
              <a:t>Logo : Hilbert curves</a:t>
            </a:r>
          </a:p>
        </p:txBody>
      </p:sp>
      <p:sp>
        <p:nvSpPr>
          <p:cNvPr id="75790" name="Text Box 14"/>
          <p:cNvSpPr txBox="1">
            <a:spLocks noChangeArrowheads="1"/>
          </p:cNvSpPr>
          <p:nvPr/>
        </p:nvSpPr>
        <p:spPr bwMode="auto">
          <a:xfrm>
            <a:off x="400050" y="3486150"/>
            <a:ext cx="2705100" cy="2025650"/>
          </a:xfrm>
          <a:prstGeom prst="rect">
            <a:avLst/>
          </a:prstGeom>
          <a:solidFill>
            <a:schemeClr val="accent2">
              <a:lumMod val="20000"/>
              <a:lumOff val="80000"/>
              <a:alpha val="40000"/>
            </a:schemeClr>
          </a:solidFill>
          <a:ln w="19050" algn="ctr">
            <a:solidFill>
              <a:schemeClr val="bg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>
                <a:solidFill>
                  <a:srgbClr val="000000"/>
                </a:solidFill>
              </a:rPr>
              <a:t>to Hilbert0 :turn :size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>
                <a:solidFill>
                  <a:srgbClr val="000000"/>
                </a:solidFill>
              </a:rPr>
              <a:t> right :turn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>
                <a:solidFill>
                  <a:srgbClr val="000000"/>
                </a:solidFill>
              </a:rPr>
              <a:t> </a:t>
            </a:r>
            <a:r>
              <a:rPr lang="en-US" altLang="en-US" sz="1400" dirty="0">
                <a:solidFill>
                  <a:srgbClr val="0070C0"/>
                </a:solidFill>
              </a:rPr>
              <a:t>forward</a:t>
            </a:r>
            <a:r>
              <a:rPr lang="en-US" altLang="en-US" sz="1400" dirty="0">
                <a:solidFill>
                  <a:srgbClr val="000000"/>
                </a:solidFill>
              </a:rPr>
              <a:t> :size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>
                <a:solidFill>
                  <a:srgbClr val="000000"/>
                </a:solidFill>
              </a:rPr>
              <a:t> left :turn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>
                <a:solidFill>
                  <a:srgbClr val="000000"/>
                </a:solidFill>
              </a:rPr>
              <a:t> </a:t>
            </a:r>
            <a:r>
              <a:rPr lang="en-US" altLang="en-US" sz="1400" dirty="0">
                <a:solidFill>
                  <a:srgbClr val="0070C0"/>
                </a:solidFill>
              </a:rPr>
              <a:t>forward</a:t>
            </a:r>
            <a:r>
              <a:rPr lang="en-US" altLang="en-US" sz="1400" dirty="0">
                <a:solidFill>
                  <a:srgbClr val="000000"/>
                </a:solidFill>
              </a:rPr>
              <a:t> :size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>
                <a:solidFill>
                  <a:srgbClr val="000000"/>
                </a:solidFill>
              </a:rPr>
              <a:t> left :turn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>
                <a:solidFill>
                  <a:srgbClr val="000000"/>
                </a:solidFill>
              </a:rPr>
              <a:t> </a:t>
            </a:r>
            <a:r>
              <a:rPr lang="en-US" altLang="en-US" sz="1400" dirty="0">
                <a:solidFill>
                  <a:srgbClr val="0070C0"/>
                </a:solidFill>
              </a:rPr>
              <a:t>forward</a:t>
            </a:r>
            <a:r>
              <a:rPr lang="en-US" altLang="en-US" sz="1400" dirty="0">
                <a:solidFill>
                  <a:srgbClr val="000000"/>
                </a:solidFill>
              </a:rPr>
              <a:t> :size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>
                <a:solidFill>
                  <a:srgbClr val="000000"/>
                </a:solidFill>
              </a:rPr>
              <a:t> right :turn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>
                <a:solidFill>
                  <a:srgbClr val="000000"/>
                </a:solidFill>
              </a:rPr>
              <a:t>end</a:t>
            </a:r>
          </a:p>
        </p:txBody>
      </p:sp>
      <p:pic>
        <p:nvPicPr>
          <p:cNvPr id="75803" name="Picture 27" descr="logo-Hilbert-1-90-6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925" y="1847850"/>
            <a:ext cx="100965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804" name="Text Box 28"/>
          <p:cNvSpPr txBox="1">
            <a:spLocks noChangeArrowheads="1"/>
          </p:cNvSpPr>
          <p:nvPr/>
        </p:nvSpPr>
        <p:spPr bwMode="auto">
          <a:xfrm>
            <a:off x="3686175" y="3524250"/>
            <a:ext cx="4905375" cy="15542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dirty="0">
                <a:solidFill>
                  <a:srgbClr val="000000"/>
                </a:solidFill>
              </a:rPr>
              <a:t>Start with some basic shape</a:t>
            </a:r>
          </a:p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1400" dirty="0">
                <a:solidFill>
                  <a:srgbClr val="000000"/>
                </a:solidFill>
              </a:rPr>
              <a:t>What happens if you replace each </a:t>
            </a:r>
            <a:r>
              <a:rPr lang="en-US" altLang="en-US" sz="1400" dirty="0">
                <a:solidFill>
                  <a:srgbClr val="0070C0"/>
                </a:solidFill>
              </a:rPr>
              <a:t>line</a:t>
            </a:r>
            <a:r>
              <a:rPr lang="en-US" altLang="en-US" sz="1400" dirty="0">
                <a:solidFill>
                  <a:srgbClr val="000000"/>
                </a:solidFill>
              </a:rPr>
              <a:t> with a smaller copy of the basic shape?</a:t>
            </a:r>
          </a:p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1400" dirty="0">
                <a:solidFill>
                  <a:srgbClr val="000000"/>
                </a:solidFill>
              </a:rPr>
              <a:t>What happens if you continue this process?</a:t>
            </a:r>
          </a:p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1400" dirty="0">
                <a:solidFill>
                  <a:srgbClr val="000000"/>
                </a:solidFill>
              </a:rPr>
              <a:t>What happens if you choose a different basic shape?</a:t>
            </a:r>
          </a:p>
        </p:txBody>
      </p:sp>
      <p:pic>
        <p:nvPicPr>
          <p:cNvPr id="75805" name="Picture 29" descr="logo-Hilbert-2-90-3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100" y="1924050"/>
            <a:ext cx="1041400" cy="1138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807" name="Text Box 31"/>
          <p:cNvSpPr txBox="1">
            <a:spLocks noChangeArrowheads="1"/>
          </p:cNvSpPr>
          <p:nvPr/>
        </p:nvSpPr>
        <p:spPr bwMode="auto">
          <a:xfrm>
            <a:off x="4143375" y="1933575"/>
            <a:ext cx="4524375" cy="10618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dirty="0">
                <a:solidFill>
                  <a:srgbClr val="000000"/>
                </a:solidFill>
              </a:rPr>
              <a:t>Logo was more than just pretty pictures</a:t>
            </a:r>
          </a:p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dirty="0">
                <a:solidFill>
                  <a:srgbClr val="000000"/>
                </a:solidFill>
              </a:rPr>
              <a:t>It was graphics &amp; mathematics for young minds: </a:t>
            </a:r>
            <a:r>
              <a:rPr lang="en-US" altLang="en-US" b="1" dirty="0">
                <a:solidFill>
                  <a:srgbClr val="000000"/>
                </a:solidFill>
              </a:rPr>
              <a:t>A language for learning</a:t>
            </a:r>
          </a:p>
        </p:txBody>
      </p:sp>
    </p:spTree>
    <p:extLst>
      <p:ext uri="{BB962C8B-B14F-4D97-AF65-F5344CB8AC3E}">
        <p14:creationId xmlns:p14="http://schemas.microsoft.com/office/powerpoint/2010/main" val="2414672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0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0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58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58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790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868362"/>
          </a:xfrm>
          <a:solidFill>
            <a:srgbClr val="002060"/>
          </a:solidFill>
        </p:spPr>
        <p:txBody>
          <a:bodyPr/>
          <a:lstStyle/>
          <a:p>
            <a:r>
              <a:rPr lang="en-US" altLang="en-US"/>
              <a:t>Logo : Hilbert curves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400050" y="1646238"/>
            <a:ext cx="8229600" cy="4973637"/>
            <a:chOff x="400050" y="1646238"/>
            <a:chExt cx="8229600" cy="4973637"/>
          </a:xfrm>
        </p:grpSpPr>
        <p:sp>
          <p:nvSpPr>
            <p:cNvPr id="88067" name="Text Box 3"/>
            <p:cNvSpPr txBox="1">
              <a:spLocks noChangeArrowheads="1"/>
            </p:cNvSpPr>
            <p:nvPr/>
          </p:nvSpPr>
          <p:spPr bwMode="auto">
            <a:xfrm>
              <a:off x="400050" y="3486150"/>
              <a:ext cx="2705100" cy="3089275"/>
            </a:xfrm>
            <a:prstGeom prst="rect">
              <a:avLst/>
            </a:prstGeom>
            <a:solidFill>
              <a:schemeClr val="accent2">
                <a:lumMod val="20000"/>
                <a:lumOff val="80000"/>
                <a:alpha val="40000"/>
              </a:schemeClr>
            </a:solidFill>
            <a:ln w="19050" algn="ctr">
              <a:solidFill>
                <a:schemeClr val="bg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400" dirty="0">
                  <a:solidFill>
                    <a:srgbClr val="000000"/>
                  </a:solidFill>
                </a:rPr>
                <a:t>to Hilbert :depth :turn :size</a:t>
              </a:r>
            </a:p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400" dirty="0">
                  <a:solidFill>
                    <a:srgbClr val="000000"/>
                  </a:solidFill>
                </a:rPr>
                <a:t> if :depth = 0 [stop]</a:t>
              </a:r>
            </a:p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400" dirty="0">
                  <a:solidFill>
                    <a:srgbClr val="000000"/>
                  </a:solidFill>
                </a:rPr>
                <a:t> right :turn</a:t>
              </a:r>
            </a:p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400" dirty="0">
                  <a:solidFill>
                    <a:srgbClr val="000000"/>
                  </a:solidFill>
                </a:rPr>
                <a:t>  </a:t>
              </a:r>
              <a:r>
                <a:rPr lang="en-US" altLang="en-US" sz="1400" dirty="0">
                  <a:solidFill>
                    <a:srgbClr val="0000FF"/>
                  </a:solidFill>
                </a:rPr>
                <a:t>Hilbert (:depth-1) -:turn :size</a:t>
              </a:r>
            </a:p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400" dirty="0">
                  <a:solidFill>
                    <a:srgbClr val="000000"/>
                  </a:solidFill>
                </a:rPr>
                <a:t> forward :size </a:t>
              </a:r>
            </a:p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400" dirty="0">
                  <a:solidFill>
                    <a:srgbClr val="000000"/>
                  </a:solidFill>
                </a:rPr>
                <a:t> left :turn</a:t>
              </a:r>
            </a:p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400" dirty="0">
                  <a:solidFill>
                    <a:srgbClr val="000000"/>
                  </a:solidFill>
                </a:rPr>
                <a:t>  </a:t>
              </a:r>
              <a:r>
                <a:rPr lang="en-US" altLang="en-US" sz="1400" dirty="0">
                  <a:solidFill>
                    <a:srgbClr val="0000FF"/>
                  </a:solidFill>
                </a:rPr>
                <a:t>Hilbert (:depth-1)  :turn :size</a:t>
              </a:r>
            </a:p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400" dirty="0">
                  <a:solidFill>
                    <a:srgbClr val="000000"/>
                  </a:solidFill>
                </a:rPr>
                <a:t> forward :size</a:t>
              </a:r>
            </a:p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400" dirty="0">
                  <a:solidFill>
                    <a:srgbClr val="000000"/>
                  </a:solidFill>
                </a:rPr>
                <a:t>  </a:t>
              </a:r>
              <a:r>
                <a:rPr lang="en-US" altLang="en-US" sz="1400" dirty="0">
                  <a:solidFill>
                    <a:srgbClr val="0000FF"/>
                  </a:solidFill>
                </a:rPr>
                <a:t>Hilbert (:depth-1)  :turn :size</a:t>
              </a:r>
            </a:p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400" dirty="0">
                  <a:solidFill>
                    <a:srgbClr val="000000"/>
                  </a:solidFill>
                </a:rPr>
                <a:t> left :turn</a:t>
              </a:r>
            </a:p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400" dirty="0">
                  <a:solidFill>
                    <a:srgbClr val="000000"/>
                  </a:solidFill>
                </a:rPr>
                <a:t> forward :size</a:t>
              </a:r>
            </a:p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400" dirty="0">
                  <a:solidFill>
                    <a:srgbClr val="000000"/>
                  </a:solidFill>
                </a:rPr>
                <a:t>  </a:t>
              </a:r>
              <a:r>
                <a:rPr lang="en-US" altLang="en-US" sz="1400" dirty="0">
                  <a:solidFill>
                    <a:srgbClr val="0000FF"/>
                  </a:solidFill>
                </a:rPr>
                <a:t>Hilbert (:depth-1) -:turn :size</a:t>
              </a:r>
            </a:p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400" dirty="0">
                  <a:solidFill>
                    <a:srgbClr val="000000"/>
                  </a:solidFill>
                </a:rPr>
                <a:t> right :turn</a:t>
              </a:r>
            </a:p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400" dirty="0">
                  <a:solidFill>
                    <a:srgbClr val="000000"/>
                  </a:solidFill>
                </a:rPr>
                <a:t>end</a:t>
              </a:r>
            </a:p>
          </p:txBody>
        </p:sp>
        <p:grpSp>
          <p:nvGrpSpPr>
            <p:cNvPr id="88068" name="Group 4"/>
            <p:cNvGrpSpPr>
              <a:grpSpLocks/>
            </p:cNvGrpSpPr>
            <p:nvPr/>
          </p:nvGrpSpPr>
          <p:grpSpPr bwMode="auto">
            <a:xfrm>
              <a:off x="609600" y="1646238"/>
              <a:ext cx="7870825" cy="1373187"/>
              <a:chOff x="462" y="3359"/>
              <a:chExt cx="4958" cy="865"/>
            </a:xfrm>
          </p:grpSpPr>
          <p:pic>
            <p:nvPicPr>
              <p:cNvPr id="88069" name="Picture 5" descr="logo-Hilbert-1-90-64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2" y="3447"/>
                <a:ext cx="610" cy="69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8070" name="Picture 6" descr="logo-Hilbert-2-90-32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60" y="3361"/>
                <a:ext cx="789" cy="86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8071" name="Picture 7" descr="logo-Hilbert-3-90-16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37" y="3360"/>
                <a:ext cx="800" cy="8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8072" name="Picture 8" descr="logo-Hilbert-4-90-8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25" y="3362"/>
                <a:ext cx="800" cy="8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8073" name="Picture 9" descr="logo-Hilbert-5-90-4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14" y="3359"/>
                <a:ext cx="806" cy="8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88074" name="Text Box 10"/>
            <p:cNvSpPr txBox="1">
              <a:spLocks noChangeArrowheads="1"/>
            </p:cNvSpPr>
            <p:nvPr/>
          </p:nvSpPr>
          <p:spPr bwMode="auto">
            <a:xfrm>
              <a:off x="3438525" y="3476625"/>
              <a:ext cx="5000625" cy="6413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en-US" dirty="0">
                  <a:solidFill>
                    <a:srgbClr val="00B0F0"/>
                  </a:solidFill>
                </a:rPr>
                <a:t>Hilbert curve</a:t>
              </a:r>
              <a:r>
                <a:rPr lang="en-US" altLang="en-US" dirty="0">
                  <a:solidFill>
                    <a:srgbClr val="000000"/>
                  </a:solidFill>
                </a:rPr>
                <a:t>: A continuous, space-filling fractal, of </a:t>
              </a:r>
              <a:r>
                <a:rPr lang="en-US" altLang="en-US" dirty="0" err="1">
                  <a:solidFill>
                    <a:srgbClr val="000000"/>
                  </a:solidFill>
                </a:rPr>
                <a:t>Hausdorff</a:t>
              </a:r>
              <a:r>
                <a:rPr lang="en-US" altLang="en-US" dirty="0">
                  <a:solidFill>
                    <a:srgbClr val="000000"/>
                  </a:solidFill>
                </a:rPr>
                <a:t> dimension 2</a:t>
              </a:r>
            </a:p>
          </p:txBody>
        </p:sp>
        <p:sp>
          <p:nvSpPr>
            <p:cNvPr id="88075" name="Text Box 11"/>
            <p:cNvSpPr txBox="1">
              <a:spLocks noChangeArrowheads="1"/>
            </p:cNvSpPr>
            <p:nvPr/>
          </p:nvSpPr>
          <p:spPr bwMode="auto">
            <a:xfrm>
              <a:off x="3438525" y="4371975"/>
              <a:ext cx="5172075" cy="5232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en-US" sz="1400" dirty="0">
                  <a:solidFill>
                    <a:srgbClr val="0070C0"/>
                  </a:solidFill>
                </a:rPr>
                <a:t>Theorem</a:t>
              </a:r>
              <a:r>
                <a:rPr lang="en-US" altLang="en-US" sz="1400" dirty="0">
                  <a:solidFill>
                    <a:srgbClr val="000000"/>
                  </a:solidFill>
                </a:rPr>
                <a:t> (Hilbert, 1891): The </a:t>
              </a:r>
              <a:r>
                <a:rPr lang="en-US" altLang="en-US" sz="1400" dirty="0" err="1">
                  <a:solidFill>
                    <a:srgbClr val="000000"/>
                  </a:solidFill>
                </a:rPr>
                <a:t>euclidean</a:t>
              </a:r>
              <a:r>
                <a:rPr lang="en-US" altLang="en-US" sz="1400" dirty="0">
                  <a:solidFill>
                    <a:srgbClr val="000000"/>
                  </a:solidFill>
                </a:rPr>
                <a:t> length of the n-</a:t>
              </a:r>
              <a:r>
                <a:rPr lang="en-US" altLang="en-US" sz="1400" dirty="0" err="1">
                  <a:solidFill>
                    <a:srgbClr val="000000"/>
                  </a:solidFill>
                </a:rPr>
                <a:t>th</a:t>
              </a:r>
              <a:r>
                <a:rPr lang="en-US" altLang="en-US" sz="1400" dirty="0">
                  <a:solidFill>
                    <a:srgbClr val="000000"/>
                  </a:solidFill>
                </a:rPr>
                <a:t> depth Hilbert curve, </a:t>
              </a:r>
              <a:r>
                <a:rPr lang="en-US" altLang="en-US" sz="1400" dirty="0" err="1">
                  <a:solidFill>
                    <a:srgbClr val="000000"/>
                  </a:solidFill>
                </a:rPr>
                <a:t>H</a:t>
              </a:r>
              <a:r>
                <a:rPr lang="en-US" altLang="en-US" sz="1400" baseline="-25000" dirty="0" err="1">
                  <a:solidFill>
                    <a:srgbClr val="000000"/>
                  </a:solidFill>
                </a:rPr>
                <a:t>n</a:t>
              </a:r>
              <a:r>
                <a:rPr lang="en-US" altLang="en-US" sz="1400" dirty="0">
                  <a:solidFill>
                    <a:srgbClr val="000000"/>
                  </a:solidFill>
                </a:rPr>
                <a:t> is </a:t>
              </a:r>
            </a:p>
          </p:txBody>
        </p:sp>
        <p:pic>
          <p:nvPicPr>
            <p:cNvPr id="88076" name="Picture 12" descr="\textstyle 2^n - {1 \over 2^n} 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72075" y="4657725"/>
              <a:ext cx="590550" cy="228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8077" name="Text Box 13"/>
            <p:cNvSpPr txBox="1">
              <a:spLocks noChangeArrowheads="1"/>
            </p:cNvSpPr>
            <p:nvPr/>
          </p:nvSpPr>
          <p:spPr bwMode="auto">
            <a:xfrm>
              <a:off x="3714750" y="5010150"/>
              <a:ext cx="4914900" cy="5232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en-US" sz="1400" dirty="0">
                  <a:solidFill>
                    <a:srgbClr val="0070C0"/>
                  </a:solidFill>
                </a:rPr>
                <a:t>Proof </a:t>
              </a:r>
              <a:r>
                <a:rPr lang="en-US" altLang="en-US" sz="1400" dirty="0">
                  <a:solidFill>
                    <a:srgbClr val="000000"/>
                  </a:solidFill>
                </a:rPr>
                <a:t>(by enumeration): Redefine forward to calculate total turtle path length</a:t>
              </a:r>
            </a:p>
          </p:txBody>
        </p:sp>
        <p:sp>
          <p:nvSpPr>
            <p:cNvPr id="88078" name="Text Box 14"/>
            <p:cNvSpPr txBox="1">
              <a:spLocks noChangeArrowheads="1"/>
            </p:cNvSpPr>
            <p:nvPr/>
          </p:nvSpPr>
          <p:spPr bwMode="auto">
            <a:xfrm>
              <a:off x="3714750" y="5657850"/>
              <a:ext cx="4657725" cy="962025"/>
            </a:xfrm>
            <a:prstGeom prst="rect">
              <a:avLst/>
            </a:prstGeom>
            <a:solidFill>
              <a:schemeClr val="accent2">
                <a:lumMod val="20000"/>
                <a:lumOff val="80000"/>
                <a:alpha val="40000"/>
              </a:schemeClr>
            </a:solidFill>
            <a:ln w="19050" algn="ctr">
              <a:solidFill>
                <a:schemeClr val="bg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400" dirty="0">
                  <a:solidFill>
                    <a:srgbClr val="000000"/>
                  </a:solidFill>
                </a:rPr>
                <a:t>to </a:t>
              </a:r>
              <a:r>
                <a:rPr lang="en-US" altLang="en-US" sz="1400" dirty="0" err="1">
                  <a:solidFill>
                    <a:srgbClr val="000000"/>
                  </a:solidFill>
                </a:rPr>
                <a:t>forward.length</a:t>
              </a:r>
              <a:r>
                <a:rPr lang="en-US" altLang="en-US" sz="1400" dirty="0">
                  <a:solidFill>
                    <a:srgbClr val="000000"/>
                  </a:solidFill>
                </a:rPr>
                <a:t> :size</a:t>
              </a:r>
            </a:p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400" dirty="0">
                  <a:solidFill>
                    <a:srgbClr val="000000"/>
                  </a:solidFill>
                </a:rPr>
                <a:t>  make "</a:t>
              </a:r>
              <a:r>
                <a:rPr lang="en-US" altLang="en-US" sz="1400" dirty="0" err="1">
                  <a:solidFill>
                    <a:srgbClr val="000000"/>
                  </a:solidFill>
                </a:rPr>
                <a:t>total.length</a:t>
              </a:r>
              <a:r>
                <a:rPr lang="en-US" altLang="en-US" sz="1400" dirty="0">
                  <a:solidFill>
                    <a:srgbClr val="000000"/>
                  </a:solidFill>
                </a:rPr>
                <a:t> :</a:t>
              </a:r>
              <a:r>
                <a:rPr lang="en-US" altLang="en-US" sz="1400" dirty="0" err="1">
                  <a:solidFill>
                    <a:srgbClr val="000000"/>
                  </a:solidFill>
                </a:rPr>
                <a:t>total.length</a:t>
              </a:r>
              <a:r>
                <a:rPr lang="en-US" altLang="en-US" sz="1400" dirty="0">
                  <a:solidFill>
                    <a:srgbClr val="000000"/>
                  </a:solidFill>
                </a:rPr>
                <a:t> + :size</a:t>
              </a:r>
            </a:p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400" dirty="0">
                  <a:solidFill>
                    <a:srgbClr val="000000"/>
                  </a:solidFill>
                </a:rPr>
                <a:t>  forward :size</a:t>
              </a:r>
            </a:p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400" dirty="0">
                  <a:solidFill>
                    <a:srgbClr val="000000"/>
                  </a:solidFill>
                </a:rPr>
                <a:t>  end</a:t>
              </a: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454269" y="1281667"/>
            <a:ext cx="8411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depth: 1</a:t>
            </a:r>
          </a:p>
        </p:txBody>
      </p:sp>
      <p:sp>
        <p:nvSpPr>
          <p:cNvPr id="5" name="Rectangle 4"/>
          <p:cNvSpPr/>
          <p:nvPr/>
        </p:nvSpPr>
        <p:spPr>
          <a:xfrm>
            <a:off x="2071688" y="1281667"/>
            <a:ext cx="83067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dirty="0">
                <a:solidFill>
                  <a:srgbClr val="000000"/>
                </a:solidFill>
              </a:rPr>
              <a:t>depth: 2</a:t>
            </a:r>
          </a:p>
        </p:txBody>
      </p:sp>
      <p:sp>
        <p:nvSpPr>
          <p:cNvPr id="7" name="Rectangle 6"/>
          <p:cNvSpPr/>
          <p:nvPr/>
        </p:nvSpPr>
        <p:spPr>
          <a:xfrm>
            <a:off x="3791016" y="1281667"/>
            <a:ext cx="83067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dirty="0">
                <a:solidFill>
                  <a:srgbClr val="000000"/>
                </a:solidFill>
              </a:rPr>
              <a:t>depth: 3</a:t>
            </a:r>
          </a:p>
        </p:txBody>
      </p:sp>
      <p:sp>
        <p:nvSpPr>
          <p:cNvPr id="9" name="Rectangle 8"/>
          <p:cNvSpPr/>
          <p:nvPr/>
        </p:nvSpPr>
        <p:spPr>
          <a:xfrm>
            <a:off x="5548345" y="1281667"/>
            <a:ext cx="83067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depth: 4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200900" y="1281667"/>
            <a:ext cx="83067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dirty="0">
                <a:solidFill>
                  <a:srgbClr val="000000"/>
                </a:solidFill>
              </a:rPr>
              <a:t>depth: 5</a:t>
            </a:r>
          </a:p>
        </p:txBody>
      </p:sp>
    </p:spTree>
    <p:extLst>
      <p:ext uri="{BB962C8B-B14F-4D97-AF65-F5344CB8AC3E}">
        <p14:creationId xmlns:p14="http://schemas.microsoft.com/office/powerpoint/2010/main" val="155946267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9762"/>
          </a:xfrm>
        </p:spPr>
        <p:txBody>
          <a:bodyPr>
            <a:normAutofit fontScale="90000"/>
          </a:bodyPr>
          <a:lstStyle/>
          <a:p>
            <a:r>
              <a:rPr lang="en-US" dirty="0"/>
              <a:t>Logo: Tower of Hanoi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36</a:t>
            </a:fld>
            <a:endParaRPr lang="en-US"/>
          </a:p>
        </p:txBody>
      </p:sp>
      <p:pic>
        <p:nvPicPr>
          <p:cNvPr id="1026" name="Picture 2" descr="Image result for tower of hanoi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1700" y="3200400"/>
            <a:ext cx="2454593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57200" y="1450449"/>
            <a:ext cx="6485096" cy="1569660"/>
          </a:xfrm>
          <a:prstGeom prst="rect">
            <a:avLst/>
          </a:prstGeom>
          <a:solidFill>
            <a:schemeClr val="bg1">
              <a:lumMod val="85000"/>
              <a:alpha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 Narrow" panose="020B0606020202030204" pitchFamily="34" charset="0"/>
              </a:rPr>
              <a:t>to Hanoi :n :start :goal :spare          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Arial Narrow" panose="020B0606020202030204" pitchFamily="34" charset="0"/>
              </a:rPr>
              <a:t># move disks 1:n from START to GOAL 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if :n=0 [stop]                                     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Arial Narrow" panose="020B0606020202030204" pitchFamily="34" charset="0"/>
              </a:rPr>
              <a:t># are we done?</a:t>
            </a:r>
          </a:p>
          <a:p>
            <a:r>
              <a:rPr lang="en-US" sz="1600" dirty="0">
                <a:solidFill>
                  <a:schemeClr val="accent6">
                    <a:lumMod val="50000"/>
                  </a:schemeClr>
                </a:solidFill>
                <a:latin typeface="Arial Narrow" panose="020B0606020202030204" pitchFamily="34" charset="0"/>
              </a:rPr>
              <a:t>Hanoi</a:t>
            </a:r>
            <a:r>
              <a:rPr lang="en-US" sz="1600" dirty="0">
                <a:latin typeface="Arial Narrow" panose="020B0606020202030204" pitchFamily="34" charset="0"/>
              </a:rPr>
              <a:t> :n-1 :start :spare :goal           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Arial Narrow" panose="020B0606020202030204" pitchFamily="34" charset="0"/>
              </a:rPr>
              <a:t># move disks 1:n-1 from START to SPARE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move :n :start :goal                          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Arial Narrow" panose="020B0606020202030204" pitchFamily="34" charset="0"/>
              </a:rPr>
              <a:t># move disk n from START to GOAL</a:t>
            </a:r>
          </a:p>
          <a:p>
            <a:r>
              <a:rPr lang="en-US" sz="1600" dirty="0">
                <a:solidFill>
                  <a:schemeClr val="accent6">
                    <a:lumMod val="50000"/>
                  </a:schemeClr>
                </a:solidFill>
                <a:latin typeface="Arial Narrow" panose="020B0606020202030204" pitchFamily="34" charset="0"/>
              </a:rPr>
              <a:t>Hanoi</a:t>
            </a:r>
            <a:r>
              <a:rPr lang="en-US" sz="1600" dirty="0">
                <a:latin typeface="Arial Narrow" panose="020B0606020202030204" pitchFamily="34" charset="0"/>
              </a:rPr>
              <a:t> :n-1 :spare :goal :start           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Arial Narrow" panose="020B0606020202030204" pitchFamily="34" charset="0"/>
              </a:rPr>
              <a:t># move disks 1:n-1 from SPARE to GOAL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end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19100" y="3191559"/>
            <a:ext cx="54483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The Tower of Hanoi problem has an elegant solution  in Logo</a:t>
            </a:r>
          </a:p>
          <a:p>
            <a:r>
              <a:rPr lang="en-US" sz="1600" dirty="0"/>
              <a:t>Change the ‘move’ instruction to render on screen or by a robot!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923" y="4467225"/>
            <a:ext cx="3190875" cy="2143125"/>
          </a:xfrm>
          <a:prstGeom prst="rect">
            <a:avLst/>
          </a:prstGeom>
        </p:spPr>
      </p:pic>
      <p:cxnSp>
        <p:nvCxnSpPr>
          <p:cNvPr id="14" name="Straight Arrow Connector 13"/>
          <p:cNvCxnSpPr>
            <a:stCxn id="1026" idx="0"/>
          </p:cNvCxnSpPr>
          <p:nvPr/>
        </p:nvCxnSpPr>
        <p:spPr>
          <a:xfrm flipH="1" flipV="1">
            <a:off x="6553200" y="2080230"/>
            <a:ext cx="655797" cy="112017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7010399" y="1828800"/>
            <a:ext cx="163687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 direct translation of an algorithm into code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57200" y="1030069"/>
            <a:ext cx="81900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Move N disks from one pole to another, with no disk ever resting on a disk smaller than itself.</a:t>
            </a:r>
          </a:p>
        </p:txBody>
      </p:sp>
    </p:spTree>
    <p:extLst>
      <p:ext uri="{BB962C8B-B14F-4D97-AF65-F5344CB8AC3E}">
        <p14:creationId xmlns:p14="http://schemas.microsoft.com/office/powerpoint/2010/main" val="243338880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Graphics programming languages: SAS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2819400"/>
          </a:xfrm>
        </p:spPr>
        <p:txBody>
          <a:bodyPr/>
          <a:lstStyle/>
          <a:p>
            <a:r>
              <a:rPr lang="en-US" dirty="0"/>
              <a:t>SAS: procedures + annotate facility + macros</a:t>
            </a:r>
          </a:p>
          <a:p>
            <a:pPr lvl="1"/>
            <a:r>
              <a:rPr lang="en-US" dirty="0"/>
              <a:t>PROC GPLOT (</a:t>
            </a:r>
            <a:r>
              <a:rPr lang="en-US" dirty="0" err="1"/>
              <a:t>x,y</a:t>
            </a:r>
            <a:r>
              <a:rPr lang="en-US" dirty="0"/>
              <a:t> plots), PROC GCHART, PROC GMAP, …</a:t>
            </a:r>
          </a:p>
          <a:p>
            <a:pPr lvl="1"/>
            <a:r>
              <a:rPr lang="en-US" dirty="0"/>
              <a:t>Annotate: data set with instructions (move, draw, text, fonts, colors)</a:t>
            </a:r>
          </a:p>
          <a:p>
            <a:pPr lvl="1"/>
            <a:r>
              <a:rPr lang="en-US" dirty="0"/>
              <a:t>Macros: Create a new, generic plot type,  combining PROC steps and DATA steps.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37</a:t>
            </a:fld>
            <a:endParaRPr lang="en-US"/>
          </a:p>
        </p:txBody>
      </p:sp>
      <p:grpSp>
        <p:nvGrpSpPr>
          <p:cNvPr id="18" name="Group 17"/>
          <p:cNvGrpSpPr/>
          <p:nvPr/>
        </p:nvGrpSpPr>
        <p:grpSpPr>
          <a:xfrm>
            <a:off x="279400" y="4095257"/>
            <a:ext cx="8686800" cy="1447800"/>
            <a:chOff x="381000" y="2590800"/>
            <a:chExt cx="8686800" cy="1447800"/>
          </a:xfrm>
        </p:grpSpPr>
        <p:grpSp>
          <p:nvGrpSpPr>
            <p:cNvPr id="19" name="Group 18"/>
            <p:cNvGrpSpPr/>
            <p:nvPr/>
          </p:nvGrpSpPr>
          <p:grpSpPr>
            <a:xfrm>
              <a:off x="381000" y="2590800"/>
              <a:ext cx="8686800" cy="1447800"/>
              <a:chOff x="381000" y="2590800"/>
              <a:chExt cx="8686800" cy="1447800"/>
            </a:xfrm>
          </p:grpSpPr>
          <p:grpSp>
            <p:nvGrpSpPr>
              <p:cNvPr id="23" name="Group 15"/>
              <p:cNvGrpSpPr>
                <a:grpSpLocks/>
              </p:cNvGrpSpPr>
              <p:nvPr/>
            </p:nvGrpSpPr>
            <p:grpSpPr bwMode="auto">
              <a:xfrm>
                <a:off x="381000" y="2667000"/>
                <a:ext cx="2286000" cy="1295400"/>
                <a:chOff x="240" y="1728"/>
                <a:chExt cx="1440" cy="816"/>
              </a:xfrm>
            </p:grpSpPr>
            <p:sp>
              <p:nvSpPr>
                <p:cNvPr id="33" name="AutoShape 7"/>
                <p:cNvSpPr>
                  <a:spLocks noChangeArrowheads="1"/>
                </p:cNvSpPr>
                <p:nvPr/>
              </p:nvSpPr>
              <p:spPr bwMode="auto">
                <a:xfrm>
                  <a:off x="240" y="1728"/>
                  <a:ext cx="1344" cy="816"/>
                </a:xfrm>
                <a:prstGeom prst="flowChartPunchedCard">
                  <a:avLst/>
                </a:prstGeom>
                <a:solidFill>
                  <a:schemeClr val="accent1">
                    <a:alpha val="50195"/>
                  </a:schemeClr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eaLnBrk="1" hangingPunct="1"/>
                  <a:endParaRPr lang="en-US" altLang="en-US"/>
                </a:p>
              </p:txBody>
            </p:sp>
            <p:sp>
              <p:nvSpPr>
                <p:cNvPr id="34" name="Text Box 5"/>
                <p:cNvSpPr txBox="1">
                  <a:spLocks noChangeArrowheads="1"/>
                </p:cNvSpPr>
                <p:nvPr/>
              </p:nvSpPr>
              <p:spPr bwMode="auto">
                <a:xfrm>
                  <a:off x="288" y="1824"/>
                  <a:ext cx="1392" cy="65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eaLnBrk="1" hangingPunct="1">
                    <a:spcBef>
                      <a:spcPct val="5000"/>
                    </a:spcBef>
                  </a:pPr>
                  <a:r>
                    <a:rPr lang="en-US" altLang="en-US" sz="1200" dirty="0">
                      <a:latin typeface="SAS Monospace" pitchFamily="49" charset="0"/>
                    </a:rPr>
                    <a:t>data class;</a:t>
                  </a:r>
                </a:p>
                <a:p>
                  <a:pPr eaLnBrk="1" hangingPunct="1">
                    <a:spcBef>
                      <a:spcPct val="5000"/>
                    </a:spcBef>
                  </a:pPr>
                  <a:r>
                    <a:rPr lang="en-US" altLang="en-US" sz="1200" dirty="0">
                      <a:latin typeface="SAS Monospace" pitchFamily="49" charset="0"/>
                    </a:rPr>
                    <a:t> input age sex </a:t>
                  </a:r>
                  <a:r>
                    <a:rPr lang="en-US" altLang="en-US" sz="1200" dirty="0" err="1">
                      <a:latin typeface="SAS Monospace" pitchFamily="49" charset="0"/>
                    </a:rPr>
                    <a:t>ht</a:t>
                  </a:r>
                  <a:r>
                    <a:rPr lang="en-US" altLang="en-US" sz="1200" dirty="0">
                      <a:latin typeface="SAS Monospace" pitchFamily="49" charset="0"/>
                    </a:rPr>
                    <a:t> </a:t>
                  </a:r>
                  <a:r>
                    <a:rPr lang="en-US" altLang="en-US" sz="1200" dirty="0" err="1">
                      <a:latin typeface="SAS Monospace" pitchFamily="49" charset="0"/>
                    </a:rPr>
                    <a:t>wt</a:t>
                  </a:r>
                  <a:r>
                    <a:rPr lang="en-US" altLang="en-US" sz="1200" dirty="0">
                      <a:latin typeface="SAS Monospace" pitchFamily="49" charset="0"/>
                    </a:rPr>
                    <a:t>;</a:t>
                  </a:r>
                </a:p>
                <a:p>
                  <a:pPr eaLnBrk="1" hangingPunct="1">
                    <a:spcBef>
                      <a:spcPct val="5000"/>
                    </a:spcBef>
                  </a:pPr>
                  <a:r>
                    <a:rPr lang="en-US" altLang="en-US" sz="1200" dirty="0" err="1">
                      <a:latin typeface="SAS Monospace" pitchFamily="49" charset="0"/>
                    </a:rPr>
                    <a:t>datalines</a:t>
                  </a:r>
                  <a:r>
                    <a:rPr lang="en-US" altLang="en-US" sz="1200" dirty="0">
                      <a:latin typeface="SAS Monospace" pitchFamily="49" charset="0"/>
                    </a:rPr>
                    <a:t>;</a:t>
                  </a:r>
                </a:p>
                <a:p>
                  <a:pPr eaLnBrk="1" hangingPunct="1">
                    <a:spcBef>
                      <a:spcPct val="5000"/>
                    </a:spcBef>
                  </a:pPr>
                  <a:r>
                    <a:rPr lang="en-US" altLang="en-US" sz="1200" dirty="0">
                      <a:latin typeface="SAS Monospace" pitchFamily="49" charset="0"/>
                    </a:rPr>
                    <a:t> 20 M 75 152</a:t>
                  </a:r>
                </a:p>
                <a:p>
                  <a:pPr eaLnBrk="1" hangingPunct="1">
                    <a:spcBef>
                      <a:spcPct val="5000"/>
                    </a:spcBef>
                  </a:pPr>
                  <a:r>
                    <a:rPr lang="en-US" altLang="en-US" sz="1200" dirty="0">
                      <a:latin typeface="SAS Monospace" pitchFamily="49" charset="0"/>
                    </a:rPr>
                    <a:t> 22 F 69 132</a:t>
                  </a:r>
                </a:p>
              </p:txBody>
            </p:sp>
          </p:grpSp>
          <p:grpSp>
            <p:nvGrpSpPr>
              <p:cNvPr id="24" name="Group 16"/>
              <p:cNvGrpSpPr>
                <a:grpSpLocks/>
              </p:cNvGrpSpPr>
              <p:nvPr/>
            </p:nvGrpSpPr>
            <p:grpSpPr bwMode="auto">
              <a:xfrm>
                <a:off x="3098800" y="2705100"/>
                <a:ext cx="1905000" cy="1219200"/>
                <a:chOff x="1920" y="1680"/>
                <a:chExt cx="1200" cy="768"/>
              </a:xfrm>
            </p:grpSpPr>
            <p:sp>
              <p:nvSpPr>
                <p:cNvPr id="31" name="AutoShape 6"/>
                <p:cNvSpPr>
                  <a:spLocks noChangeArrowheads="1"/>
                </p:cNvSpPr>
                <p:nvPr/>
              </p:nvSpPr>
              <p:spPr bwMode="auto">
                <a:xfrm>
                  <a:off x="1968" y="1680"/>
                  <a:ext cx="1056" cy="768"/>
                </a:xfrm>
                <a:prstGeom prst="flowChartAlternateProcess">
                  <a:avLst/>
                </a:prstGeom>
                <a:solidFill>
                  <a:srgbClr val="FFCC99">
                    <a:alpha val="50195"/>
                  </a:srgbClr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eaLnBrk="1" hangingPunct="1"/>
                  <a:endParaRPr lang="en-US" altLang="en-US"/>
                </a:p>
              </p:txBody>
            </p:sp>
            <p:sp>
              <p:nvSpPr>
                <p:cNvPr id="32" name="Text Box 10"/>
                <p:cNvSpPr txBox="1">
                  <a:spLocks noChangeArrowheads="1"/>
                </p:cNvSpPr>
                <p:nvPr/>
              </p:nvSpPr>
              <p:spPr bwMode="auto">
                <a:xfrm>
                  <a:off x="1920" y="1824"/>
                  <a:ext cx="1200" cy="55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eaLnBrk="1" hangingPunct="1">
                    <a:spcBef>
                      <a:spcPct val="5000"/>
                    </a:spcBef>
                  </a:pPr>
                  <a:r>
                    <a:rPr lang="en-US" altLang="en-US" sz="1000" dirty="0">
                      <a:latin typeface="SAS Monospace" pitchFamily="49" charset="0"/>
                    </a:rPr>
                    <a:t>proc </a:t>
                  </a:r>
                  <a:r>
                    <a:rPr lang="en-US" altLang="en-US" sz="1000" dirty="0" err="1">
                      <a:latin typeface="SAS Monospace" pitchFamily="49" charset="0"/>
                    </a:rPr>
                    <a:t>glm</a:t>
                  </a:r>
                  <a:r>
                    <a:rPr lang="en-US" altLang="en-US" sz="1000" dirty="0">
                      <a:latin typeface="SAS Monospace" pitchFamily="49" charset="0"/>
                    </a:rPr>
                    <a:t> data=class;</a:t>
                  </a:r>
                </a:p>
                <a:p>
                  <a:pPr eaLnBrk="1" hangingPunct="1">
                    <a:spcBef>
                      <a:spcPct val="5000"/>
                    </a:spcBef>
                  </a:pPr>
                  <a:r>
                    <a:rPr lang="en-US" altLang="en-US" sz="1000" dirty="0">
                      <a:latin typeface="SAS Monospace" pitchFamily="49" charset="0"/>
                    </a:rPr>
                    <a:t>  class sex;</a:t>
                  </a:r>
                </a:p>
                <a:p>
                  <a:pPr eaLnBrk="1" hangingPunct="1">
                    <a:spcBef>
                      <a:spcPct val="5000"/>
                    </a:spcBef>
                  </a:pPr>
                  <a:r>
                    <a:rPr lang="en-US" altLang="en-US" sz="1000" dirty="0">
                      <a:latin typeface="SAS Monospace" pitchFamily="49" charset="0"/>
                    </a:rPr>
                    <a:t>  model </a:t>
                  </a:r>
                  <a:r>
                    <a:rPr lang="en-US" altLang="en-US" sz="1000" dirty="0" err="1">
                      <a:latin typeface="SAS Monospace" pitchFamily="49" charset="0"/>
                    </a:rPr>
                    <a:t>wt</a:t>
                  </a:r>
                  <a:r>
                    <a:rPr lang="en-US" altLang="en-US" sz="1000" dirty="0">
                      <a:latin typeface="SAS Monospace" pitchFamily="49" charset="0"/>
                    </a:rPr>
                    <a:t> = </a:t>
                  </a:r>
                  <a:r>
                    <a:rPr lang="en-US" altLang="en-US" sz="1000" dirty="0" err="1">
                      <a:latin typeface="SAS Monospace" pitchFamily="49" charset="0"/>
                    </a:rPr>
                    <a:t>ht</a:t>
                  </a:r>
                  <a:r>
                    <a:rPr lang="en-US" altLang="en-US" sz="1000" dirty="0">
                      <a:latin typeface="SAS Monospace" pitchFamily="49" charset="0"/>
                    </a:rPr>
                    <a:t> sex;</a:t>
                  </a:r>
                </a:p>
                <a:p>
                  <a:pPr eaLnBrk="1" hangingPunct="1">
                    <a:spcBef>
                      <a:spcPct val="5000"/>
                    </a:spcBef>
                  </a:pPr>
                  <a:r>
                    <a:rPr lang="en-US" altLang="en-US" sz="1000" dirty="0">
                      <a:latin typeface="SAS Monospace" pitchFamily="49" charset="0"/>
                    </a:rPr>
                    <a:t>  output out=results</a:t>
                  </a:r>
                </a:p>
                <a:p>
                  <a:pPr eaLnBrk="1" hangingPunct="1">
                    <a:spcBef>
                      <a:spcPct val="5000"/>
                    </a:spcBef>
                  </a:pPr>
                  <a:r>
                    <a:rPr lang="en-US" altLang="en-US" sz="1000" dirty="0">
                      <a:latin typeface="SAS Monospace" pitchFamily="49" charset="0"/>
                    </a:rPr>
                    <a:t>    p=predict r=</a:t>
                  </a:r>
                  <a:r>
                    <a:rPr lang="en-US" altLang="en-US" sz="1000" dirty="0" err="1">
                      <a:latin typeface="SAS Monospace" pitchFamily="49" charset="0"/>
                    </a:rPr>
                    <a:t>resid</a:t>
                  </a:r>
                  <a:r>
                    <a:rPr lang="en-US" altLang="en-US" sz="1000" dirty="0">
                      <a:latin typeface="SAS Monospace" pitchFamily="49" charset="0"/>
                    </a:rPr>
                    <a:t>;</a:t>
                  </a:r>
                </a:p>
              </p:txBody>
            </p:sp>
          </p:grpSp>
          <p:grpSp>
            <p:nvGrpSpPr>
              <p:cNvPr id="25" name="Group 17"/>
              <p:cNvGrpSpPr>
                <a:grpSpLocks/>
              </p:cNvGrpSpPr>
              <p:nvPr/>
            </p:nvGrpSpPr>
            <p:grpSpPr bwMode="auto">
              <a:xfrm>
                <a:off x="5435600" y="2590800"/>
                <a:ext cx="1143000" cy="1447800"/>
                <a:chOff x="3456" y="1632"/>
                <a:chExt cx="720" cy="912"/>
              </a:xfrm>
            </p:grpSpPr>
            <p:sp>
              <p:nvSpPr>
                <p:cNvPr id="29" name="AutoShape 11"/>
                <p:cNvSpPr>
                  <a:spLocks noChangeArrowheads="1"/>
                </p:cNvSpPr>
                <p:nvPr/>
              </p:nvSpPr>
              <p:spPr bwMode="auto">
                <a:xfrm>
                  <a:off x="3456" y="1632"/>
                  <a:ext cx="720" cy="912"/>
                </a:xfrm>
                <a:prstGeom prst="flowChartMagneticDisk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eaLnBrk="1" hangingPunct="1"/>
                  <a:endParaRPr lang="en-US" altLang="en-US"/>
                </a:p>
              </p:txBody>
            </p:sp>
            <p:sp>
              <p:nvSpPr>
                <p:cNvPr id="30" name="Text Box 13"/>
                <p:cNvSpPr txBox="1">
                  <a:spLocks noChangeArrowheads="1"/>
                </p:cNvSpPr>
                <p:nvPr/>
              </p:nvSpPr>
              <p:spPr bwMode="auto">
                <a:xfrm>
                  <a:off x="3528" y="1680"/>
                  <a:ext cx="576" cy="23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 eaLnBrk="1" hangingPunct="1"/>
                  <a:r>
                    <a:rPr lang="en-US" altLang="en-US" sz="1800"/>
                    <a:t>results</a:t>
                  </a:r>
                </a:p>
              </p:txBody>
            </p:sp>
          </p:grpSp>
          <p:grpSp>
            <p:nvGrpSpPr>
              <p:cNvPr id="26" name="Group 18"/>
              <p:cNvGrpSpPr>
                <a:grpSpLocks/>
              </p:cNvGrpSpPr>
              <p:nvPr/>
            </p:nvGrpSpPr>
            <p:grpSpPr bwMode="auto">
              <a:xfrm>
                <a:off x="7010400" y="2933700"/>
                <a:ext cx="2057400" cy="762000"/>
                <a:chOff x="4416" y="1824"/>
                <a:chExt cx="1296" cy="480"/>
              </a:xfrm>
            </p:grpSpPr>
            <p:sp>
              <p:nvSpPr>
                <p:cNvPr id="27" name="AutoShape 12"/>
                <p:cNvSpPr>
                  <a:spLocks noChangeArrowheads="1"/>
                </p:cNvSpPr>
                <p:nvPr/>
              </p:nvSpPr>
              <p:spPr bwMode="auto">
                <a:xfrm>
                  <a:off x="4416" y="1824"/>
                  <a:ext cx="1248" cy="480"/>
                </a:xfrm>
                <a:prstGeom prst="flowChartAlternateProcess">
                  <a:avLst/>
                </a:prstGeom>
                <a:solidFill>
                  <a:srgbClr val="FFCC99">
                    <a:alpha val="50195"/>
                  </a:srgbClr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eaLnBrk="1" hangingPunct="1"/>
                  <a:endParaRPr lang="en-US" altLang="en-US"/>
                </a:p>
              </p:txBody>
            </p:sp>
            <p:sp>
              <p:nvSpPr>
                <p:cNvPr id="28" name="Text Box 14"/>
                <p:cNvSpPr txBox="1">
                  <a:spLocks noChangeArrowheads="1"/>
                </p:cNvSpPr>
                <p:nvPr/>
              </p:nvSpPr>
              <p:spPr bwMode="auto">
                <a:xfrm>
                  <a:off x="4416" y="1824"/>
                  <a:ext cx="1296" cy="44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</a:pPr>
                  <a:r>
                    <a:rPr lang="en-US" altLang="en-US" sz="1000">
                      <a:latin typeface="SAS Monospace" pitchFamily="49" charset="0"/>
                    </a:rPr>
                    <a:t>proc gplot data=results;</a:t>
                  </a:r>
                </a:p>
                <a:p>
                  <a:pPr eaLnBrk="1" hangingPunct="1">
                    <a:spcBef>
                      <a:spcPct val="0"/>
                    </a:spcBef>
                  </a:pPr>
                  <a:r>
                    <a:rPr lang="en-US" altLang="en-US" sz="1000">
                      <a:latin typeface="SAS Monospace" pitchFamily="49" charset="0"/>
                    </a:rPr>
                    <a:t>  plot wt * ht = sex;</a:t>
                  </a:r>
                </a:p>
                <a:p>
                  <a:pPr eaLnBrk="1" hangingPunct="1">
                    <a:spcBef>
                      <a:spcPct val="0"/>
                    </a:spcBef>
                  </a:pPr>
                  <a:r>
                    <a:rPr lang="en-US" altLang="en-US" sz="1000">
                      <a:latin typeface="SAS Monospace" pitchFamily="49" charset="0"/>
                    </a:rPr>
                    <a:t>  symbol1 ...</a:t>
                  </a:r>
                </a:p>
                <a:p>
                  <a:pPr eaLnBrk="1" hangingPunct="1">
                    <a:spcBef>
                      <a:spcPct val="0"/>
                    </a:spcBef>
                  </a:pPr>
                  <a:r>
                    <a:rPr lang="en-US" altLang="en-US" sz="1000">
                      <a:latin typeface="SAS Monospace" pitchFamily="49" charset="0"/>
                    </a:rPr>
                    <a:t>  symbol2 ... </a:t>
                  </a:r>
                </a:p>
              </p:txBody>
            </p:sp>
          </p:grpSp>
        </p:grpSp>
        <p:sp>
          <p:nvSpPr>
            <p:cNvPr id="20" name="Line 21"/>
            <p:cNvSpPr>
              <a:spLocks noChangeShapeType="1"/>
            </p:cNvSpPr>
            <p:nvPr/>
          </p:nvSpPr>
          <p:spPr bwMode="auto">
            <a:xfrm>
              <a:off x="2362200" y="3276600"/>
              <a:ext cx="762000" cy="0"/>
            </a:xfrm>
            <a:prstGeom prst="line">
              <a:avLst/>
            </a:prstGeom>
            <a:noFill/>
            <a:ln w="22225">
              <a:solidFill>
                <a:srgbClr val="FF000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21" name="Line 22"/>
            <p:cNvSpPr>
              <a:spLocks noChangeShapeType="1"/>
            </p:cNvSpPr>
            <p:nvPr/>
          </p:nvSpPr>
          <p:spPr bwMode="auto">
            <a:xfrm>
              <a:off x="4648200" y="3276600"/>
              <a:ext cx="762000" cy="0"/>
            </a:xfrm>
            <a:prstGeom prst="line">
              <a:avLst/>
            </a:prstGeom>
            <a:noFill/>
            <a:ln w="22225">
              <a:solidFill>
                <a:srgbClr val="FF000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22" name="Line 23"/>
            <p:cNvSpPr>
              <a:spLocks noChangeShapeType="1"/>
            </p:cNvSpPr>
            <p:nvPr/>
          </p:nvSpPr>
          <p:spPr bwMode="auto">
            <a:xfrm>
              <a:off x="6172200" y="3276600"/>
              <a:ext cx="762000" cy="0"/>
            </a:xfrm>
            <a:prstGeom prst="line">
              <a:avLst/>
            </a:prstGeom>
            <a:noFill/>
            <a:ln w="22225">
              <a:solidFill>
                <a:srgbClr val="FF000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CA"/>
            </a:p>
          </p:txBody>
        </p:sp>
      </p:grpSp>
      <p:pic>
        <p:nvPicPr>
          <p:cNvPr id="35" name="Picture 7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3007" y="5638800"/>
            <a:ext cx="1308618" cy="10538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6" name="Straight Arrow Connector 5"/>
          <p:cNvCxnSpPr>
            <a:stCxn id="27" idx="2"/>
          </p:cNvCxnSpPr>
          <p:nvPr/>
        </p:nvCxnSpPr>
        <p:spPr>
          <a:xfrm flipH="1">
            <a:off x="7467600" y="5200157"/>
            <a:ext cx="431800" cy="438643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09600" y="5810250"/>
            <a:ext cx="5638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Why I gave up SAS: This works well, and is very powerful, but lacks elegance</a:t>
            </a:r>
          </a:p>
        </p:txBody>
      </p:sp>
    </p:spTree>
    <p:extLst>
      <p:ext uri="{BB962C8B-B14F-4D97-AF65-F5344CB8AC3E}">
        <p14:creationId xmlns:p14="http://schemas.microsoft.com/office/powerpoint/2010/main" val="371668914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>
            <a:extLst>
              <a:ext uri="{FF2B5EF4-FFF2-40B4-BE49-F238E27FC236}">
                <a16:creationId xmlns:a16="http://schemas.microsoft.com/office/drawing/2014/main" id="{335F9D7A-2567-4632-BD1C-891827D3488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/>
              <a:t>SAS thinking : many languages</a:t>
            </a:r>
          </a:p>
        </p:txBody>
      </p:sp>
      <p:pic>
        <p:nvPicPr>
          <p:cNvPr id="12292" name="Picture 4">
            <a:extLst>
              <a:ext uri="{FF2B5EF4-FFF2-40B4-BE49-F238E27FC236}">
                <a16:creationId xmlns:a16="http://schemas.microsoft.com/office/drawing/2014/main" id="{198494CF-A2B5-482E-A2F6-40F6C54BA6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00200"/>
            <a:ext cx="5029200" cy="502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296" name="Text Box 8">
            <a:extLst>
              <a:ext uri="{FF2B5EF4-FFF2-40B4-BE49-F238E27FC236}">
                <a16:creationId xmlns:a16="http://schemas.microsoft.com/office/drawing/2014/main" id="{E2433A01-B60D-4706-B60D-490DD276F3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03888" y="3073400"/>
            <a:ext cx="33528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 sz="1800" dirty="0"/>
              <a:t>Output delivery system (ODS)</a:t>
            </a:r>
          </a:p>
        </p:txBody>
      </p:sp>
      <p:sp>
        <p:nvSpPr>
          <p:cNvPr id="12297" name="Text Box 9">
            <a:extLst>
              <a:ext uri="{FF2B5EF4-FFF2-40B4-BE49-F238E27FC236}">
                <a16:creationId xmlns:a16="http://schemas.microsoft.com/office/drawing/2014/main" id="{8D673BF7-7A1A-45B4-A9F0-837A781CB1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03888" y="2286000"/>
            <a:ext cx="27432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en-US" sz="1800" dirty="0"/>
              <a:t>ODS graphics</a:t>
            </a:r>
          </a:p>
          <a:p>
            <a:pPr>
              <a:spcBef>
                <a:spcPct val="0"/>
              </a:spcBef>
              <a:buFontTx/>
              <a:buChar char="•"/>
            </a:pPr>
            <a:r>
              <a:rPr lang="en-US" altLang="en-US" sz="1800" dirty="0"/>
              <a:t> template language </a:t>
            </a:r>
          </a:p>
        </p:txBody>
      </p:sp>
      <p:sp>
        <p:nvSpPr>
          <p:cNvPr id="12299" name="Text Box 11">
            <a:extLst>
              <a:ext uri="{FF2B5EF4-FFF2-40B4-BE49-F238E27FC236}">
                <a16:creationId xmlns:a16="http://schemas.microsoft.com/office/drawing/2014/main" id="{194370BA-B2CB-4B2B-8D11-EBD5BE14F2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02300" y="5715000"/>
            <a:ext cx="26670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en-US" sz="1800"/>
              <a:t>Base SAS, SAS/STAT</a:t>
            </a:r>
          </a:p>
          <a:p>
            <a:pPr>
              <a:spcBef>
                <a:spcPct val="0"/>
              </a:spcBef>
              <a:buFontTx/>
              <a:buChar char="•"/>
            </a:pPr>
            <a:r>
              <a:rPr lang="en-US" altLang="en-US" sz="1800"/>
              <a:t> data step, proc steps</a:t>
            </a:r>
          </a:p>
        </p:txBody>
      </p:sp>
      <p:sp>
        <p:nvSpPr>
          <p:cNvPr id="12300" name="Text Box 12">
            <a:extLst>
              <a:ext uri="{FF2B5EF4-FFF2-40B4-BE49-F238E27FC236}">
                <a16:creationId xmlns:a16="http://schemas.microsoft.com/office/drawing/2014/main" id="{63C65D2B-A77F-49E0-8A91-F769068546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02300" y="4953000"/>
            <a:ext cx="312420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0"/>
              </a:spcBef>
              <a:buFontTx/>
              <a:buChar char="•"/>
            </a:pPr>
            <a:r>
              <a:rPr lang="en-US" altLang="en-US" sz="1800" dirty="0"/>
              <a:t> procs, Annotate language</a:t>
            </a:r>
          </a:p>
          <a:p>
            <a:pPr>
              <a:spcBef>
                <a:spcPct val="0"/>
              </a:spcBef>
            </a:pPr>
            <a:r>
              <a:rPr lang="en-US" altLang="en-US" sz="1800" dirty="0"/>
              <a:t>SAS/Graph: </a:t>
            </a:r>
          </a:p>
        </p:txBody>
      </p:sp>
      <p:sp>
        <p:nvSpPr>
          <p:cNvPr id="12301" name="Text Box 13">
            <a:extLst>
              <a:ext uri="{FF2B5EF4-FFF2-40B4-BE49-F238E27FC236}">
                <a16:creationId xmlns:a16="http://schemas.microsoft.com/office/drawing/2014/main" id="{FCB6CC33-887A-42D7-BDED-8F5A89025D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03888" y="4222750"/>
            <a:ext cx="30480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en-US" sz="1800" dirty="0"/>
              <a:t>proc </a:t>
            </a:r>
            <a:r>
              <a:rPr lang="en-US" altLang="en-US" sz="1800" dirty="0" err="1"/>
              <a:t>iml</a:t>
            </a:r>
            <a:endParaRPr lang="en-US" altLang="en-US" sz="1800" dirty="0"/>
          </a:p>
          <a:p>
            <a:pPr>
              <a:spcBef>
                <a:spcPct val="0"/>
              </a:spcBef>
              <a:buFontTx/>
              <a:buChar char="•"/>
            </a:pPr>
            <a:r>
              <a:rPr lang="en-US" altLang="en-US" sz="1800" dirty="0"/>
              <a:t> matrix language, graphics</a:t>
            </a:r>
          </a:p>
        </p:txBody>
      </p:sp>
      <p:sp>
        <p:nvSpPr>
          <p:cNvPr id="12302" name="Text Box 14">
            <a:extLst>
              <a:ext uri="{FF2B5EF4-FFF2-40B4-BE49-F238E27FC236}">
                <a16:creationId xmlns:a16="http://schemas.microsoft.com/office/drawing/2014/main" id="{2BA7E469-6D83-445B-9038-F1BB1A8AF7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03888" y="3746500"/>
            <a:ext cx="26670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 sz="1800" dirty="0"/>
              <a:t>%macro language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23EEA5B-DED8-4140-8EE0-4FE38945CE91}"/>
              </a:ext>
            </a:extLst>
          </p:cNvPr>
          <p:cNvGrpSpPr/>
          <p:nvPr/>
        </p:nvGrpSpPr>
        <p:grpSpPr>
          <a:xfrm>
            <a:off x="762000" y="5029200"/>
            <a:ext cx="5004210" cy="1261224"/>
            <a:chOff x="762000" y="5029200"/>
            <a:chExt cx="5004210" cy="1261224"/>
          </a:xfrm>
        </p:grpSpPr>
        <p:sp>
          <p:nvSpPr>
            <p:cNvPr id="2" name="Right Brace 1">
              <a:extLst>
                <a:ext uri="{FF2B5EF4-FFF2-40B4-BE49-F238E27FC236}">
                  <a16:creationId xmlns:a16="http://schemas.microsoft.com/office/drawing/2014/main" id="{FF80A04D-67CB-4360-8BDC-0A7E107E9A7E}"/>
                </a:ext>
              </a:extLst>
            </p:cNvPr>
            <p:cNvSpPr/>
            <p:nvPr/>
          </p:nvSpPr>
          <p:spPr>
            <a:xfrm>
              <a:off x="5461410" y="5056937"/>
              <a:ext cx="304800" cy="1233487"/>
            </a:xfrm>
            <a:prstGeom prst="rightBrace">
              <a:avLst>
                <a:gd name="adj1" fmla="val 56720"/>
                <a:gd name="adj2" fmla="val 50000"/>
              </a:avLst>
            </a:prstGeom>
            <a:ln w="25400">
              <a:solidFill>
                <a:srgbClr val="FF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7C5732D1-398E-4606-8A4E-4835031F8EEC}"/>
                </a:ext>
              </a:extLst>
            </p:cNvPr>
            <p:cNvCxnSpPr/>
            <p:nvPr/>
          </p:nvCxnSpPr>
          <p:spPr>
            <a:xfrm flipH="1">
              <a:off x="762000" y="5029200"/>
              <a:ext cx="4648200" cy="0"/>
            </a:xfrm>
            <a:prstGeom prst="line">
              <a:avLst/>
            </a:prstGeom>
            <a:ln w="25400">
              <a:solidFill>
                <a:srgbClr val="FF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EFE01C5A-92F4-46A2-9F8B-10BD65ED3B2B}"/>
              </a:ext>
            </a:extLst>
          </p:cNvPr>
          <p:cNvGrpSpPr/>
          <p:nvPr/>
        </p:nvGrpSpPr>
        <p:grpSpPr>
          <a:xfrm>
            <a:off x="762000" y="3832732"/>
            <a:ext cx="5029200" cy="958850"/>
            <a:chOff x="762000" y="3832732"/>
            <a:chExt cx="5029200" cy="958850"/>
          </a:xfrm>
        </p:grpSpPr>
        <p:sp>
          <p:nvSpPr>
            <p:cNvPr id="11" name="Right Brace 10">
              <a:extLst>
                <a:ext uri="{FF2B5EF4-FFF2-40B4-BE49-F238E27FC236}">
                  <a16:creationId xmlns:a16="http://schemas.microsoft.com/office/drawing/2014/main" id="{D4915FC3-A8CB-4ACD-BE75-4095818563D6}"/>
                </a:ext>
              </a:extLst>
            </p:cNvPr>
            <p:cNvSpPr/>
            <p:nvPr/>
          </p:nvSpPr>
          <p:spPr>
            <a:xfrm>
              <a:off x="5486400" y="3832732"/>
              <a:ext cx="304800" cy="958850"/>
            </a:xfrm>
            <a:prstGeom prst="rightBrace">
              <a:avLst>
                <a:gd name="adj1" fmla="val 34139"/>
                <a:gd name="adj2" fmla="val 50000"/>
              </a:avLst>
            </a:prstGeom>
            <a:ln w="25400">
              <a:solidFill>
                <a:srgbClr val="FF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EDA9C8AE-22F2-4552-995A-1274DAC52302}"/>
                </a:ext>
              </a:extLst>
            </p:cNvPr>
            <p:cNvCxnSpPr/>
            <p:nvPr/>
          </p:nvCxnSpPr>
          <p:spPr>
            <a:xfrm flipH="1">
              <a:off x="762000" y="3832732"/>
              <a:ext cx="4648200" cy="0"/>
            </a:xfrm>
            <a:prstGeom prst="line">
              <a:avLst/>
            </a:prstGeom>
            <a:ln w="25400">
              <a:solidFill>
                <a:srgbClr val="FF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BDEA7F95-0817-4081-BD19-B1A02ED7757F}"/>
              </a:ext>
            </a:extLst>
          </p:cNvPr>
          <p:cNvGrpSpPr/>
          <p:nvPr/>
        </p:nvGrpSpPr>
        <p:grpSpPr>
          <a:xfrm>
            <a:off x="762000" y="1895982"/>
            <a:ext cx="5038623" cy="1683831"/>
            <a:chOff x="762000" y="1895982"/>
            <a:chExt cx="5038623" cy="1683831"/>
          </a:xfrm>
        </p:grpSpPr>
        <p:sp>
          <p:nvSpPr>
            <p:cNvPr id="12" name="Right Brace 11">
              <a:extLst>
                <a:ext uri="{FF2B5EF4-FFF2-40B4-BE49-F238E27FC236}">
                  <a16:creationId xmlns:a16="http://schemas.microsoft.com/office/drawing/2014/main" id="{387D844A-E7DA-4FE7-B4E8-927F7F350B49}"/>
                </a:ext>
              </a:extLst>
            </p:cNvPr>
            <p:cNvSpPr/>
            <p:nvPr/>
          </p:nvSpPr>
          <p:spPr>
            <a:xfrm>
              <a:off x="5495823" y="1895982"/>
              <a:ext cx="304800" cy="1683831"/>
            </a:xfrm>
            <a:prstGeom prst="rightBrace">
              <a:avLst>
                <a:gd name="adj1" fmla="val 56720"/>
                <a:gd name="adj2" fmla="val 50000"/>
              </a:avLst>
            </a:prstGeom>
            <a:ln w="25400">
              <a:solidFill>
                <a:srgbClr val="FF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D906CE4-39DD-4AC0-9AD9-05D9CDD24631}"/>
                </a:ext>
              </a:extLst>
            </p:cNvPr>
            <p:cNvCxnSpPr/>
            <p:nvPr/>
          </p:nvCxnSpPr>
          <p:spPr>
            <a:xfrm flipH="1">
              <a:off x="762000" y="1895982"/>
              <a:ext cx="4648200" cy="0"/>
            </a:xfrm>
            <a:prstGeom prst="line">
              <a:avLst/>
            </a:prstGeom>
            <a:ln w="25400">
              <a:solidFill>
                <a:srgbClr val="FF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500"/>
                                        <p:tgtEl>
                                          <p:spTgt spid="12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23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3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3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22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2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22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23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23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23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23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23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23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22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22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22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22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22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22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6" grpId="0"/>
      <p:bldP spid="12297" grpId="0"/>
      <p:bldP spid="12299" grpId="0"/>
      <p:bldP spid="12300" grpId="0"/>
      <p:bldP spid="12301" grpId="0"/>
      <p:bldP spid="12302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Wilkinson: Grammar of Graphics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43000"/>
            <a:ext cx="6248400" cy="5105400"/>
          </a:xfrm>
        </p:spPr>
        <p:txBody>
          <a:bodyPr/>
          <a:lstStyle/>
          <a:p>
            <a:r>
              <a:rPr lang="en-US" dirty="0"/>
              <a:t>Natural language:</a:t>
            </a:r>
          </a:p>
          <a:p>
            <a:pPr lvl="1"/>
            <a:r>
              <a:rPr lang="en-US" b="1" dirty="0"/>
              <a:t>Grammar</a:t>
            </a:r>
            <a:r>
              <a:rPr lang="en-US" dirty="0"/>
              <a:t>/syntax: What are the </a:t>
            </a:r>
            <a:r>
              <a:rPr lang="en-US" dirty="0">
                <a:solidFill>
                  <a:srgbClr val="FF0000"/>
                </a:solidFill>
              </a:rPr>
              <a:t>minimal</a:t>
            </a:r>
            <a:r>
              <a:rPr lang="en-US" dirty="0"/>
              <a:t>, </a:t>
            </a:r>
            <a:r>
              <a:rPr lang="en-US" dirty="0">
                <a:solidFill>
                  <a:srgbClr val="FF0000"/>
                </a:solidFill>
              </a:rPr>
              <a:t>complete</a:t>
            </a:r>
            <a:r>
              <a:rPr lang="en-US" dirty="0"/>
              <a:t> set of rules to describe </a:t>
            </a:r>
            <a:r>
              <a:rPr lang="en-US" dirty="0">
                <a:solidFill>
                  <a:srgbClr val="FF0000"/>
                </a:solidFill>
              </a:rPr>
              <a:t>all</a:t>
            </a:r>
            <a:r>
              <a:rPr lang="en-US" dirty="0"/>
              <a:t> well-formed sentences?</a:t>
            </a:r>
          </a:p>
          <a:p>
            <a:pPr lvl="2"/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John ate the big red apple</a:t>
            </a:r>
          </a:p>
          <a:p>
            <a:pPr lvl="2"/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John big apple red apple ate the</a:t>
            </a:r>
          </a:p>
          <a:p>
            <a:pPr lvl="1"/>
            <a:r>
              <a:rPr lang="en-US" b="1" dirty="0"/>
              <a:t>Semantics</a:t>
            </a:r>
            <a:r>
              <a:rPr lang="en-US" dirty="0"/>
              <a:t>: How to distinguish meaning, nonsense, poetry in well-formed sentences?</a:t>
            </a:r>
          </a:p>
          <a:p>
            <a:pPr lvl="2"/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Large green trucks carry garbage</a:t>
            </a:r>
          </a:p>
          <a:p>
            <a:pPr lvl="2"/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Colorless green ideas sleep furiously</a:t>
            </a:r>
          </a:p>
          <a:p>
            <a:r>
              <a:rPr lang="en-US" dirty="0"/>
              <a:t>How to apply these ideas to graphics?</a:t>
            </a:r>
          </a:p>
          <a:p>
            <a:pPr lvl="1"/>
            <a:r>
              <a:rPr lang="en-US" dirty="0"/>
              <a:t>Grammar: Algebra, scales, statistics, geometry, …</a:t>
            </a:r>
          </a:p>
          <a:p>
            <a:pPr lvl="1"/>
            <a:r>
              <a:rPr lang="en-US" dirty="0"/>
              <a:t>Semantics: Space, time, uncertainty, …</a:t>
            </a:r>
          </a:p>
          <a:p>
            <a:pPr lvl="1"/>
            <a:r>
              <a:rPr lang="en-US" dirty="0"/>
              <a:t>Needed: a complete </a:t>
            </a:r>
            <a:r>
              <a:rPr lang="en-US" dirty="0">
                <a:solidFill>
                  <a:srgbClr val="FF0000"/>
                </a:solidFill>
              </a:rPr>
              <a:t>formal theory </a:t>
            </a:r>
            <a:r>
              <a:rPr lang="en-US" dirty="0"/>
              <a:t>of graphs &amp; </a:t>
            </a:r>
            <a:r>
              <a:rPr lang="en-US" dirty="0">
                <a:solidFill>
                  <a:srgbClr val="FF0000"/>
                </a:solidFill>
              </a:rPr>
              <a:t>computational</a:t>
            </a:r>
            <a:r>
              <a:rPr lang="en-US" dirty="0"/>
              <a:t> graphics language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39</a:t>
            </a:fld>
            <a:endParaRPr lang="en-US"/>
          </a:p>
        </p:txBody>
      </p:sp>
      <p:pic>
        <p:nvPicPr>
          <p:cNvPr id="1026" name="Picture 2" descr="C:\Users\friendly\Dropbox\Documents\6135\images\GoG\LeeWilkins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4038600"/>
            <a:ext cx="1485900" cy="197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F1C8C9B1-7A06-445B-A615-4D586B812CE4}"/>
              </a:ext>
            </a:extLst>
          </p:cNvPr>
          <p:cNvGrpSpPr/>
          <p:nvPr/>
        </p:nvGrpSpPr>
        <p:grpSpPr>
          <a:xfrm>
            <a:off x="5309616" y="2233660"/>
            <a:ext cx="557784" cy="764310"/>
            <a:chOff x="5309616" y="2233660"/>
            <a:chExt cx="557784" cy="76431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08C8DF0-AB22-482D-9D67-BAB9095C8E0D}"/>
                </a:ext>
              </a:extLst>
            </p:cNvPr>
            <p:cNvSpPr txBox="1"/>
            <p:nvPr/>
          </p:nvSpPr>
          <p:spPr>
            <a:xfrm>
              <a:off x="5334000" y="2233660"/>
              <a:ext cx="533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B050"/>
                  </a:solidFill>
                  <a:sym typeface="Wingdings" panose="05000000000000000000" pitchFamily="2" charset="2"/>
                </a:rPr>
                <a:t></a:t>
              </a:r>
              <a:endParaRPr lang="en-US" dirty="0">
                <a:solidFill>
                  <a:srgbClr val="00B050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41EC8AC-5A22-4544-857A-944ED41E0EC4}"/>
                </a:ext>
              </a:extLst>
            </p:cNvPr>
            <p:cNvSpPr txBox="1"/>
            <p:nvPr/>
          </p:nvSpPr>
          <p:spPr>
            <a:xfrm>
              <a:off x="5309616" y="2628638"/>
              <a:ext cx="533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FF0000"/>
                  </a:solidFill>
                  <a:sym typeface="Wingdings" panose="05000000000000000000" pitchFamily="2" charset="2"/>
                </a:rPr>
                <a:t>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E28B5CDC-6CF1-4087-931F-6D152205F9CD}"/>
              </a:ext>
            </a:extLst>
          </p:cNvPr>
          <p:cNvGrpSpPr/>
          <p:nvPr/>
        </p:nvGrpSpPr>
        <p:grpSpPr>
          <a:xfrm>
            <a:off x="5410200" y="3669268"/>
            <a:ext cx="533400" cy="694849"/>
            <a:chOff x="5410200" y="3669268"/>
            <a:chExt cx="533400" cy="69484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8FE9668-D676-4EBB-9C1F-614250314577}"/>
                </a:ext>
              </a:extLst>
            </p:cNvPr>
            <p:cNvSpPr txBox="1"/>
            <p:nvPr/>
          </p:nvSpPr>
          <p:spPr>
            <a:xfrm>
              <a:off x="5410200" y="3669268"/>
              <a:ext cx="533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B050"/>
                  </a:solidFill>
                  <a:sym typeface="Wingdings" panose="05000000000000000000" pitchFamily="2" charset="2"/>
                </a:rPr>
                <a:t></a:t>
              </a:r>
              <a:endParaRPr lang="en-US" dirty="0">
                <a:solidFill>
                  <a:srgbClr val="00B050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7C9BCFE-3A70-4BAC-B3F7-088956E95A86}"/>
                </a:ext>
              </a:extLst>
            </p:cNvPr>
            <p:cNvSpPr txBox="1"/>
            <p:nvPr/>
          </p:nvSpPr>
          <p:spPr>
            <a:xfrm>
              <a:off x="5410200" y="3994785"/>
              <a:ext cx="533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FF0000"/>
                  </a:solidFill>
                  <a:sym typeface="Wingdings" panose="05000000000000000000" pitchFamily="2" charset="2"/>
                </a:rPr>
                <a:t>??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pic>
        <p:nvPicPr>
          <p:cNvPr id="13" name="Content Placeholder 12" descr="A picture containing diagram&#10;&#10;Description automatically generated">
            <a:extLst>
              <a:ext uri="{FF2B5EF4-FFF2-40B4-BE49-F238E27FC236}">
                <a16:creationId xmlns:a16="http://schemas.microsoft.com/office/drawing/2014/main" id="{F67EEBB1-338C-4426-8269-4FE15D95703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4685" y="1396363"/>
            <a:ext cx="1530191" cy="2310289"/>
          </a:xfrm>
        </p:spPr>
      </p:pic>
    </p:spTree>
    <p:extLst>
      <p:ext uri="{BB962C8B-B14F-4D97-AF65-F5344CB8AC3E}">
        <p14:creationId xmlns:p14="http://schemas.microsoft.com/office/powerpoint/2010/main" val="120123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Metaphor: Graphs as visual language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1948" y="995516"/>
            <a:ext cx="8229600" cy="5105400"/>
          </a:xfrm>
        </p:spPr>
        <p:txBody>
          <a:bodyPr>
            <a:normAutofit/>
          </a:bodyPr>
          <a:lstStyle/>
          <a:p>
            <a:r>
              <a:rPr lang="en-US" sz="2400" dirty="0"/>
              <a:t>Playfair, </a:t>
            </a:r>
            <a:r>
              <a:rPr lang="en-US" sz="2400" dirty="0" err="1"/>
              <a:t>Guerry</a:t>
            </a:r>
            <a:r>
              <a:rPr lang="en-US" sz="2400" dirty="0"/>
              <a:t>, Minard and others described their fundamental insight that </a:t>
            </a:r>
            <a:r>
              <a:rPr lang="en-US" sz="2400" dirty="0">
                <a:solidFill>
                  <a:srgbClr val="FF0000"/>
                </a:solidFill>
              </a:rPr>
              <a:t>graphical displays </a:t>
            </a:r>
            <a:r>
              <a:rPr lang="en-US" sz="2400" dirty="0"/>
              <a:t>convey quantitative data more directly than </a:t>
            </a:r>
            <a:r>
              <a:rPr lang="en-US" sz="2400" dirty="0">
                <a:solidFill>
                  <a:srgbClr val="FF0000"/>
                </a:solidFill>
              </a:rPr>
              <a:t>numbers</a:t>
            </a:r>
            <a:r>
              <a:rPr lang="en-US" sz="2400" dirty="0"/>
              <a:t>.</a:t>
            </a:r>
            <a:endParaRPr lang="en-US" dirty="0"/>
          </a:p>
          <a:p>
            <a:r>
              <a:rPr lang="en-US" sz="2000" dirty="0"/>
              <a:t>Playfair (1802) </a:t>
            </a:r>
          </a:p>
          <a:p>
            <a:pPr lvl="1"/>
            <a:r>
              <a:rPr lang="en-US" sz="1800" i="1" dirty="0"/>
              <a:t>“Regarding numbers and proportions, the best way to catch the imagination is to speak to the eyes”</a:t>
            </a:r>
          </a:p>
          <a:p>
            <a:r>
              <a:rPr lang="en-US" sz="2000" dirty="0" err="1"/>
              <a:t>Minard</a:t>
            </a:r>
            <a:r>
              <a:rPr lang="en-US" sz="2000" dirty="0"/>
              <a:t> (1861)</a:t>
            </a:r>
          </a:p>
          <a:p>
            <a:pPr lvl="1"/>
            <a:r>
              <a:rPr lang="en-US" sz="1800" i="1" dirty="0"/>
              <a:t>“The aim of my carte figurative is … to convey promptly to the eye the relation not given quickly by numbers requiring mental calculation.”</a:t>
            </a:r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</a:t>
            </a:fld>
            <a:endParaRPr lang="en-US"/>
          </a:p>
        </p:txBody>
      </p:sp>
      <p:pic>
        <p:nvPicPr>
          <p:cNvPr id="5" name="Picture 4" descr="travel3">
            <a:extLst>
              <a:ext uri="{FF2B5EF4-FFF2-40B4-BE49-F238E27FC236}">
                <a16:creationId xmlns:a16="http://schemas.microsoft.com/office/drawing/2014/main" id="{582A6E31-1BA1-944D-CC15-CF66A9555E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4235012"/>
            <a:ext cx="2960446" cy="2348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C:\Dropbox\Documents\TOGS\ch05-playfair\fig\playfair-atlas-germany-cropped.png">
            <a:extLst>
              <a:ext uri="{FF2B5EF4-FFF2-40B4-BE49-F238E27FC236}">
                <a16:creationId xmlns:a16="http://schemas.microsoft.com/office/drawing/2014/main" id="{0399ADB8-3B09-1244-B23B-731151A9D8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4302419"/>
            <a:ext cx="3657600" cy="2070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7716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Wilkinson: Grammar of Graphics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A complete system, describing the components of graphs and how they combine to produce a finished graphic</a:t>
            </a:r>
          </a:p>
          <a:p>
            <a:pPr lvl="1"/>
            <a:r>
              <a:rPr lang="en-US" sz="2000" i="1" dirty="0"/>
              <a:t>“The grammar of graphics takes us beyond a limited set of charts (words) to an almost unlimited world of graphical forms (statements)” </a:t>
            </a:r>
            <a:r>
              <a:rPr lang="en-US" sz="2000" dirty="0"/>
              <a:t>(Wilkinson, 2005, p. 1). </a:t>
            </a:r>
          </a:p>
          <a:p>
            <a:pPr lvl="1"/>
            <a:r>
              <a:rPr lang="en-US" sz="2000" i="1" dirty="0"/>
              <a:t>“... describes the </a:t>
            </a:r>
            <a:r>
              <a:rPr lang="en-US" sz="2000" i="1" dirty="0">
                <a:solidFill>
                  <a:srgbClr val="FF0000"/>
                </a:solidFill>
              </a:rPr>
              <a:t>meaning</a:t>
            </a:r>
            <a:r>
              <a:rPr lang="en-US" sz="2000" i="1" dirty="0"/>
              <a:t> of what we do when we construct statistical graphics … more than a taxonomy”</a:t>
            </a:r>
          </a:p>
          <a:p>
            <a:pPr lvl="1"/>
            <a:r>
              <a:rPr lang="en-US" sz="2000" i="1" dirty="0"/>
              <a:t>“This system is capable of producing some </a:t>
            </a:r>
            <a:r>
              <a:rPr lang="en-US" sz="2000" i="1" dirty="0">
                <a:solidFill>
                  <a:srgbClr val="FF0000"/>
                </a:solidFill>
              </a:rPr>
              <a:t>hideous</a:t>
            </a:r>
            <a:r>
              <a:rPr lang="en-US" sz="2000" i="1" dirty="0"/>
              <a:t> graphics … This system cannot produce a </a:t>
            </a:r>
            <a:r>
              <a:rPr lang="en-US" sz="2000" i="1" dirty="0">
                <a:solidFill>
                  <a:srgbClr val="FF0000"/>
                </a:solidFill>
              </a:rPr>
              <a:t>meaningless</a:t>
            </a:r>
            <a:r>
              <a:rPr lang="en-US" sz="2000" i="1" dirty="0"/>
              <a:t> graphic, however.”</a:t>
            </a:r>
          </a:p>
          <a:p>
            <a:r>
              <a:rPr lang="en-US" sz="2400" dirty="0"/>
              <a:t>This is a general theory for </a:t>
            </a:r>
            <a:r>
              <a:rPr lang="en-US" sz="2400" dirty="0">
                <a:solidFill>
                  <a:srgbClr val="FF0000"/>
                </a:solidFill>
              </a:rPr>
              <a:t>producing</a:t>
            </a:r>
            <a:r>
              <a:rPr lang="en-US" sz="2400" dirty="0"/>
              <a:t> graphs.</a:t>
            </a:r>
          </a:p>
          <a:p>
            <a:pPr lvl="1"/>
            <a:r>
              <a:rPr lang="en-US" sz="2000" dirty="0"/>
              <a:t>the foundation of most modern software systems; </a:t>
            </a:r>
          </a:p>
          <a:p>
            <a:pPr lvl="1"/>
            <a:r>
              <a:rPr lang="en-US" sz="2000" dirty="0"/>
              <a:t>not connected with a theory for </a:t>
            </a:r>
            <a:r>
              <a:rPr lang="en-US" sz="2000" dirty="0">
                <a:solidFill>
                  <a:srgbClr val="FF0000"/>
                </a:solidFill>
              </a:rPr>
              <a:t>reading</a:t>
            </a:r>
            <a:r>
              <a:rPr lang="en-US" sz="2000" dirty="0"/>
              <a:t> graphs à la </a:t>
            </a:r>
            <a:r>
              <a:rPr lang="en-US" sz="2000" dirty="0" err="1"/>
              <a:t>Bertin</a:t>
            </a:r>
            <a:r>
              <a:rPr lang="en-US" sz="2000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41094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Wilkinson: Grammar of Graphics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2819400"/>
          </a:xfrm>
        </p:spPr>
        <p:txBody>
          <a:bodyPr>
            <a:normAutofit/>
          </a:bodyPr>
          <a:lstStyle/>
          <a:p>
            <a:r>
              <a:rPr lang="en-US" dirty="0"/>
              <a:t>Components: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specification</a:t>
            </a:r>
            <a:r>
              <a:rPr lang="en-US" dirty="0"/>
              <a:t>: a formal language for composing graphs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assembly</a:t>
            </a:r>
            <a:r>
              <a:rPr lang="en-US" dirty="0"/>
              <a:t>: coordination of attributes</a:t>
            </a:r>
          </a:p>
          <a:p>
            <a:pPr lvl="2"/>
            <a:r>
              <a:rPr lang="en-US" dirty="0"/>
              <a:t>internal: a data structure for a graphical “object”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rendering</a:t>
            </a:r>
            <a:r>
              <a:rPr lang="en-US" dirty="0"/>
              <a:t>: producing a graphic on a display system</a:t>
            </a:r>
          </a:p>
          <a:p>
            <a:pPr lvl="2"/>
            <a:r>
              <a:rPr lang="en-US" dirty="0"/>
              <a:t>low level: device drivers for screen, PDF, PNG, SVG, 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41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838204" y="4379392"/>
            <a:ext cx="1988572" cy="1949673"/>
            <a:chOff x="838204" y="4379392"/>
            <a:chExt cx="1988572" cy="1949673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204" y="4379392"/>
              <a:ext cx="1988572" cy="11228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838204" y="5867400"/>
              <a:ext cx="19885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code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3429000" y="4155008"/>
            <a:ext cx="2057400" cy="2174057"/>
            <a:chOff x="3429000" y="4155008"/>
            <a:chExt cx="2057400" cy="2174057"/>
          </a:xfrm>
        </p:grpSpPr>
        <p:pic>
          <p:nvPicPr>
            <p:cNvPr id="1028" name="Picture 4" descr="Image result for data structure icon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75576" y="4155008"/>
              <a:ext cx="1571625" cy="15716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/>
            <p:cNvSpPr txBox="1"/>
            <p:nvPr/>
          </p:nvSpPr>
          <p:spPr>
            <a:xfrm>
              <a:off x="3429000" y="5867400"/>
              <a:ext cx="2057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data structure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5943600" y="4137011"/>
            <a:ext cx="2362200" cy="2192054"/>
            <a:chOff x="5943600" y="4137011"/>
            <a:chExt cx="2362200" cy="2192054"/>
          </a:xfrm>
        </p:grpSpPr>
        <p:pic>
          <p:nvPicPr>
            <p:cNvPr id="1029" name="Picture 5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7557" y="4137011"/>
              <a:ext cx="1874286" cy="16076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TextBox 6"/>
            <p:cNvSpPr txBox="1"/>
            <p:nvPr/>
          </p:nvSpPr>
          <p:spPr>
            <a:xfrm>
              <a:off x="5943600" y="5867400"/>
              <a:ext cx="2362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graphical output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03051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Grammar of Graphics: Specification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b="1" dirty="0"/>
              <a:t>Algebra</a:t>
            </a:r>
            <a:r>
              <a:rPr lang="en-US" sz="2400" dirty="0"/>
              <a:t>: combine variables into a data set to be plotted</a:t>
            </a:r>
          </a:p>
          <a:p>
            <a:pPr lvl="1"/>
            <a:r>
              <a:rPr lang="en-US" sz="2000" dirty="0"/>
              <a:t>cross (A*B), nest (A/B), blend (A+B), filter, subset, …</a:t>
            </a:r>
          </a:p>
          <a:p>
            <a:r>
              <a:rPr lang="en-US" sz="2400" b="1" dirty="0"/>
              <a:t>Scales</a:t>
            </a:r>
            <a:r>
              <a:rPr lang="en-US" sz="2400" dirty="0"/>
              <a:t>: how variables are represented </a:t>
            </a:r>
          </a:p>
          <a:p>
            <a:pPr lvl="1"/>
            <a:r>
              <a:rPr lang="en-US" sz="2000" dirty="0"/>
              <a:t>categorical, linear, log, power, logit, …</a:t>
            </a:r>
          </a:p>
          <a:p>
            <a:r>
              <a:rPr lang="en-US" sz="2400" b="1" dirty="0"/>
              <a:t>Statistics</a:t>
            </a:r>
            <a:r>
              <a:rPr lang="en-US" sz="2400" dirty="0"/>
              <a:t>: computations on the data</a:t>
            </a:r>
          </a:p>
          <a:p>
            <a:pPr lvl="1"/>
            <a:r>
              <a:rPr lang="en-US" sz="2000" dirty="0"/>
              <a:t>binning, summary (mean, median, </a:t>
            </a:r>
            <a:r>
              <a:rPr lang="en-US" sz="2000" dirty="0" err="1"/>
              <a:t>sd</a:t>
            </a:r>
            <a:r>
              <a:rPr lang="en-US" sz="2000" dirty="0"/>
              <a:t>), region (CI), smoothing</a:t>
            </a:r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42</a:t>
            </a:fld>
            <a:endParaRPr lang="en-US"/>
          </a:p>
        </p:txBody>
      </p:sp>
      <p:pic>
        <p:nvPicPr>
          <p:cNvPr id="3074" name="Picture 2" descr="C:\Dropbox\Documents\6135\images\GoG\gog-framework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4038600"/>
            <a:ext cx="7379222" cy="2018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ounded Rectangle 5"/>
          <p:cNvSpPr/>
          <p:nvPr/>
        </p:nvSpPr>
        <p:spPr>
          <a:xfrm>
            <a:off x="1875289" y="4777454"/>
            <a:ext cx="838200" cy="491202"/>
          </a:xfrm>
          <a:prstGeom prst="roundRect">
            <a:avLst/>
          </a:pr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2971800" y="4777454"/>
            <a:ext cx="838200" cy="491202"/>
          </a:xfrm>
          <a:prstGeom prst="roundRect">
            <a:avLst/>
          </a:pr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4038600" y="4777454"/>
            <a:ext cx="838200" cy="491202"/>
          </a:xfrm>
          <a:prstGeom prst="roundRect">
            <a:avLst/>
          </a:pr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629278-1CC9-48AE-B2FA-ACBAFF43A144}"/>
              </a:ext>
            </a:extLst>
          </p:cNvPr>
          <p:cNvSpPr txBox="1"/>
          <p:nvPr/>
        </p:nvSpPr>
        <p:spPr>
          <a:xfrm>
            <a:off x="7467600" y="1676400"/>
            <a:ext cx="1066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highlight>
                  <a:srgbClr val="FFFF00"/>
                </a:highlight>
              </a:rPr>
              <a:t>think: </a:t>
            </a:r>
            <a:r>
              <a:rPr lang="en-US" sz="1400" dirty="0" err="1">
                <a:highlight>
                  <a:srgbClr val="FFFF00"/>
                </a:highlight>
              </a:rPr>
              <a:t>dplyr</a:t>
            </a:r>
            <a:endParaRPr lang="en-US" sz="1400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869153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4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5181600"/>
            <a:ext cx="838200" cy="48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Grammar of Graphics: Specification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3276600"/>
          </a:xfrm>
        </p:spPr>
        <p:txBody>
          <a:bodyPr>
            <a:normAutofit lnSpcReduction="10000"/>
          </a:bodyPr>
          <a:lstStyle/>
          <a:p>
            <a:r>
              <a:rPr lang="en-US" sz="2400" b="1" dirty="0"/>
              <a:t>Geometry</a:t>
            </a:r>
            <a:r>
              <a:rPr lang="en-US" sz="2400" dirty="0"/>
              <a:t>: Creation of geometric objects from variables</a:t>
            </a:r>
          </a:p>
          <a:p>
            <a:pPr lvl="1"/>
            <a:r>
              <a:rPr lang="en-US" sz="2000" dirty="0"/>
              <a:t>Functions: point, line, area, interval, path, …</a:t>
            </a:r>
          </a:p>
          <a:p>
            <a:pPr lvl="1"/>
            <a:r>
              <a:rPr lang="en-US" sz="2000" dirty="0"/>
              <a:t>Partitions: polygon, contour,</a:t>
            </a:r>
          </a:p>
          <a:p>
            <a:pPr lvl="1"/>
            <a:r>
              <a:rPr lang="en-US" sz="2000" dirty="0"/>
              <a:t>Networks: edge</a:t>
            </a:r>
          </a:p>
          <a:p>
            <a:pPr lvl="1"/>
            <a:r>
              <a:rPr lang="en-US" sz="2000" dirty="0"/>
              <a:t>Collision modifiers: stack, dodge, jitter</a:t>
            </a:r>
          </a:p>
          <a:p>
            <a:r>
              <a:rPr lang="en-US" sz="2400" b="1" dirty="0"/>
              <a:t>Coordinates</a:t>
            </a:r>
            <a:r>
              <a:rPr lang="en-US" sz="2400" dirty="0"/>
              <a:t>: Coordinate system for plotting</a:t>
            </a:r>
          </a:p>
          <a:p>
            <a:pPr lvl="1"/>
            <a:r>
              <a:rPr lang="en-US" sz="2000" dirty="0"/>
              <a:t>transformations: translation, rotation, dilation, shear, projection</a:t>
            </a:r>
          </a:p>
          <a:p>
            <a:pPr lvl="1"/>
            <a:r>
              <a:rPr lang="en-US" sz="2000" dirty="0"/>
              <a:t>mappings: Cartesian, polar, map projections, warping, Barycentric</a:t>
            </a:r>
          </a:p>
          <a:p>
            <a:pPr lvl="1"/>
            <a:r>
              <a:rPr lang="en-US" sz="2000" dirty="0"/>
              <a:t>3D+: spherical, cylindrical, dimension reduction (MDS, SVD, PCA)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43</a:t>
            </a:fld>
            <a:endParaRPr lang="en-US" dirty="0"/>
          </a:p>
        </p:txBody>
      </p:sp>
      <p:pic>
        <p:nvPicPr>
          <p:cNvPr id="5" name="Picture 2" descr="C:\Dropbox\Documents\6135\images\GoG\gog-framework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4495800"/>
            <a:ext cx="7379222" cy="2018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ounded Rectangle 6"/>
          <p:cNvSpPr/>
          <p:nvPr/>
        </p:nvSpPr>
        <p:spPr>
          <a:xfrm>
            <a:off x="5145101" y="5223545"/>
            <a:ext cx="850392" cy="494999"/>
          </a:xfrm>
          <a:prstGeom prst="roundRect">
            <a:avLst/>
          </a:pr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6172200" y="5223545"/>
            <a:ext cx="850392" cy="494999"/>
          </a:xfrm>
          <a:prstGeom prst="roundRect">
            <a:avLst/>
          </a:pr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0488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Grammar of Graphics: Specification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400" b="1" dirty="0"/>
              <a:t>Aesthetics</a:t>
            </a:r>
            <a:r>
              <a:rPr lang="en-US" sz="2400" dirty="0"/>
              <a:t>: mapping of qualitative and quantitative scales to sensory attributes (extends </a:t>
            </a:r>
            <a:r>
              <a:rPr lang="en-US" sz="2400" dirty="0" err="1"/>
              <a:t>Bertin</a:t>
            </a:r>
            <a:r>
              <a:rPr lang="en-US" sz="2400" dirty="0"/>
              <a:t>)</a:t>
            </a:r>
          </a:p>
          <a:p>
            <a:pPr lvl="1"/>
            <a:r>
              <a:rPr lang="en-US" sz="2000" dirty="0">
                <a:solidFill>
                  <a:srgbClr val="FF0000"/>
                </a:solidFill>
              </a:rPr>
              <a:t>Form</a:t>
            </a:r>
            <a:r>
              <a:rPr lang="en-US" sz="2000" dirty="0"/>
              <a:t>: position, size, shape (polygon, glyph, image), rotation, …</a:t>
            </a:r>
          </a:p>
          <a:p>
            <a:pPr lvl="1"/>
            <a:r>
              <a:rPr lang="en-US" sz="2000" dirty="0">
                <a:solidFill>
                  <a:srgbClr val="FF0000"/>
                </a:solidFill>
              </a:rPr>
              <a:t>Surface</a:t>
            </a:r>
            <a:r>
              <a:rPr lang="en-US" sz="2000" dirty="0"/>
              <a:t>: color (hue, saturation, brightness), texture (pattern, orientation), blur, transparency</a:t>
            </a:r>
          </a:p>
          <a:p>
            <a:pPr lvl="1"/>
            <a:r>
              <a:rPr lang="en-US" sz="2000" dirty="0">
                <a:solidFill>
                  <a:srgbClr val="FF0000"/>
                </a:solidFill>
              </a:rPr>
              <a:t>Motion</a:t>
            </a:r>
            <a:r>
              <a:rPr lang="en-US" sz="2000" dirty="0"/>
              <a:t>: direction, speed, acceleration</a:t>
            </a:r>
          </a:p>
          <a:p>
            <a:pPr lvl="1"/>
            <a:r>
              <a:rPr lang="en-US" sz="2000" dirty="0">
                <a:solidFill>
                  <a:srgbClr val="FF0000"/>
                </a:solidFill>
              </a:rPr>
              <a:t>Sound</a:t>
            </a:r>
            <a:r>
              <a:rPr lang="en-US" sz="2000" dirty="0"/>
              <a:t>: tone, volume, rhythm, voice, … </a:t>
            </a:r>
          </a:p>
          <a:p>
            <a:pPr lvl="1"/>
            <a:r>
              <a:rPr lang="en-US" sz="2000" dirty="0">
                <a:solidFill>
                  <a:srgbClr val="FF0000"/>
                </a:solidFill>
              </a:rPr>
              <a:t>Text</a:t>
            </a:r>
            <a:r>
              <a:rPr lang="en-US" sz="2000" dirty="0"/>
              <a:t>: label, </a:t>
            </a:r>
            <a:r>
              <a:rPr lang="en-US" sz="2000" dirty="0">
                <a:latin typeface="Bernard MT Condensed" panose="02050806060905020404" pitchFamily="18" charset="0"/>
              </a:rPr>
              <a:t>font</a:t>
            </a:r>
            <a:r>
              <a:rPr lang="en-US" sz="2000" dirty="0"/>
              <a:t>, </a:t>
            </a:r>
            <a:r>
              <a:rPr lang="en-US" sz="2800" dirty="0"/>
              <a:t>size</a:t>
            </a:r>
            <a:r>
              <a:rPr lang="en-US" sz="2000" dirty="0"/>
              <a:t>, …</a:t>
            </a:r>
          </a:p>
          <a:p>
            <a:r>
              <a:rPr lang="en-US" sz="2400" b="1" dirty="0"/>
              <a:t>Facets</a:t>
            </a:r>
            <a:r>
              <a:rPr lang="en-US" sz="2400" dirty="0"/>
              <a:t>: Construct </a:t>
            </a:r>
            <a:r>
              <a:rPr lang="en-US" sz="2400" dirty="0" err="1"/>
              <a:t>multiplots</a:t>
            </a:r>
            <a:r>
              <a:rPr lang="en-US" sz="2400" dirty="0"/>
              <a:t> (“small multiples”) by partitioning, blending or nesting</a:t>
            </a:r>
          </a:p>
          <a:p>
            <a:r>
              <a:rPr lang="en-US" sz="2400" b="1" dirty="0"/>
              <a:t>Guides</a:t>
            </a:r>
            <a:r>
              <a:rPr lang="en-US" sz="2400" dirty="0"/>
              <a:t>: Allow for reading the encodings of variables mapped to aesthetics</a:t>
            </a:r>
          </a:p>
          <a:p>
            <a:pPr lvl="1"/>
            <a:r>
              <a:rPr lang="en-US" sz="2000" dirty="0">
                <a:solidFill>
                  <a:srgbClr val="FF0000"/>
                </a:solidFill>
              </a:rPr>
              <a:t>scales</a:t>
            </a:r>
            <a:r>
              <a:rPr lang="en-US" sz="2000" dirty="0"/>
              <a:t>: axes, legend (labels: size, shape, color, …)</a:t>
            </a:r>
          </a:p>
          <a:p>
            <a:pPr lvl="1"/>
            <a:r>
              <a:rPr lang="en-US" sz="2000" dirty="0">
                <a:solidFill>
                  <a:srgbClr val="FF0000"/>
                </a:solidFill>
              </a:rPr>
              <a:t>annotations</a:t>
            </a:r>
            <a:r>
              <a:rPr lang="en-US" sz="2000" dirty="0"/>
              <a:t> (title, footnote, line, arrow, ellipse, text, …)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44</a:t>
            </a:fld>
            <a:endParaRPr lang="en-US"/>
          </a:p>
        </p:txBody>
      </p:sp>
      <p:pic>
        <p:nvPicPr>
          <p:cNvPr id="6" name="Graphic 5" descr="Car">
            <a:extLst>
              <a:ext uri="{FF2B5EF4-FFF2-40B4-BE49-F238E27FC236}">
                <a16:creationId xmlns:a16="http://schemas.microsoft.com/office/drawing/2014/main" id="{CC1FC5AC-F8F9-4440-88E5-3B4DE2E40B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5791200" y="2743200"/>
            <a:ext cx="533400" cy="533400"/>
          </a:xfrm>
          <a:prstGeom prst="rect">
            <a:avLst/>
          </a:prstGeom>
        </p:spPr>
      </p:pic>
      <p:pic>
        <p:nvPicPr>
          <p:cNvPr id="5" name="Alarm10">
            <a:hlinkClick r:id="" action="ppaction://media"/>
            <a:extLst>
              <a:ext uri="{FF2B5EF4-FFF2-40B4-BE49-F238E27FC236}">
                <a16:creationId xmlns:a16="http://schemas.microsoft.com/office/drawing/2014/main" id="{75918311-C976-2FA3-A817-E0CE1463B18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486400" y="30861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4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6" dur="380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Grammar of Graphics: Implementation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Wilkinson illustrates the </a:t>
            </a:r>
            <a:r>
              <a:rPr lang="en-US" sz="2400" dirty="0" err="1"/>
              <a:t>GoG</a:t>
            </a:r>
            <a:r>
              <a:rPr lang="en-US" sz="2400" dirty="0"/>
              <a:t> with a programming language (GPL: the </a:t>
            </a:r>
            <a:r>
              <a:rPr lang="en-US" sz="2400" i="1" dirty="0"/>
              <a:t>G</a:t>
            </a:r>
            <a:r>
              <a:rPr lang="en-US" sz="2400" dirty="0"/>
              <a:t>raphics </a:t>
            </a:r>
            <a:r>
              <a:rPr lang="en-US" sz="2400" i="1" dirty="0"/>
              <a:t>P</a:t>
            </a:r>
            <a:r>
              <a:rPr lang="en-US" sz="2400" dirty="0"/>
              <a:t>roduction </a:t>
            </a:r>
            <a:r>
              <a:rPr lang="en-US" sz="2400" i="1" dirty="0"/>
              <a:t>L</a:t>
            </a:r>
            <a:r>
              <a:rPr lang="en-US" sz="2400" dirty="0"/>
              <a:t>anguage)</a:t>
            </a:r>
          </a:p>
          <a:p>
            <a:r>
              <a:rPr lang="en-US" sz="2400" dirty="0"/>
              <a:t>GPL statements</a:t>
            </a:r>
          </a:p>
          <a:p>
            <a:pPr lvl="1"/>
            <a:r>
              <a:rPr lang="en-US" sz="2000" b="1" dirty="0"/>
              <a:t>DATA</a:t>
            </a:r>
            <a:r>
              <a:rPr lang="en-US" sz="2000" dirty="0"/>
              <a:t>: expressions that create variables to display from data sets</a:t>
            </a:r>
          </a:p>
          <a:p>
            <a:pPr lvl="1"/>
            <a:r>
              <a:rPr lang="en-US" sz="2000" b="1" dirty="0"/>
              <a:t>TRANS</a:t>
            </a:r>
            <a:r>
              <a:rPr lang="en-US" sz="2000" dirty="0"/>
              <a:t>: variable transformations prior to plotting (e.g., ranking the data points) </a:t>
            </a:r>
          </a:p>
          <a:p>
            <a:pPr lvl="1"/>
            <a:r>
              <a:rPr lang="en-US" sz="2000" b="1" dirty="0"/>
              <a:t>ELEMENT</a:t>
            </a:r>
            <a:r>
              <a:rPr lang="en-US" sz="2000" dirty="0"/>
              <a:t>: define graphical elements (e.g., points, lines, …) and their aesthetic attributes (e.g., shape, color, …) to use in the display</a:t>
            </a:r>
          </a:p>
          <a:p>
            <a:pPr lvl="1"/>
            <a:r>
              <a:rPr lang="en-US" sz="2000" b="1" dirty="0"/>
              <a:t>SCALE</a:t>
            </a:r>
            <a:r>
              <a:rPr lang="en-US" sz="2000" dirty="0"/>
              <a:t>: apply scale transformations to the plot (e.g., square root or log)</a:t>
            </a:r>
          </a:p>
          <a:p>
            <a:pPr lvl="1"/>
            <a:r>
              <a:rPr lang="en-US" sz="2000" b="1" dirty="0"/>
              <a:t>COORD</a:t>
            </a:r>
            <a:r>
              <a:rPr lang="en-US" sz="2000" dirty="0"/>
              <a:t>: select the coordinate system for use in the graphic (e.g., Cartesian, polar) </a:t>
            </a:r>
          </a:p>
          <a:p>
            <a:pPr lvl="1"/>
            <a:r>
              <a:rPr lang="en-US" sz="2000" b="1" dirty="0"/>
              <a:t>GUIDE</a:t>
            </a:r>
            <a:r>
              <a:rPr lang="en-US" sz="2000" dirty="0"/>
              <a:t>: guides to aid interpretation (axes, legends)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57539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3962400"/>
            <a:ext cx="3452336" cy="26612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GPL example: scatterplot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46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7200" y="1676400"/>
            <a:ext cx="35814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DATA: x = "</a:t>
            </a:r>
            <a:r>
              <a:rPr lang="en-US" sz="1200" dirty="0" err="1">
                <a:solidFill>
                  <a:srgbClr val="00B0F0"/>
                </a:solidFill>
              </a:rPr>
              <a:t>SepalLength</a:t>
            </a:r>
            <a:r>
              <a:rPr lang="en-US" sz="1200" dirty="0"/>
              <a:t>"</a:t>
            </a:r>
          </a:p>
          <a:p>
            <a:r>
              <a:rPr lang="en-US" sz="1200" dirty="0"/>
              <a:t>DATA: y = "</a:t>
            </a:r>
            <a:r>
              <a:rPr lang="en-US" sz="1200" dirty="0" err="1">
                <a:solidFill>
                  <a:srgbClr val="00B0F0"/>
                </a:solidFill>
              </a:rPr>
              <a:t>SepalWidth</a:t>
            </a:r>
            <a:r>
              <a:rPr lang="en-US" sz="1200" dirty="0"/>
              <a:t>"</a:t>
            </a:r>
          </a:p>
          <a:p>
            <a:r>
              <a:rPr lang="en-US" sz="1200" dirty="0"/>
              <a:t>DATA: z = “</a:t>
            </a:r>
            <a:r>
              <a:rPr lang="en-US" sz="1200" dirty="0">
                <a:solidFill>
                  <a:srgbClr val="00B0F0"/>
                </a:solidFill>
              </a:rPr>
              <a:t>Species</a:t>
            </a:r>
            <a:r>
              <a:rPr lang="en-US" sz="1200" dirty="0"/>
              <a:t>"</a:t>
            </a:r>
          </a:p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TRANS: x = x</a:t>
            </a:r>
          </a:p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TRANS: y = y</a:t>
            </a:r>
          </a:p>
          <a:p>
            <a:r>
              <a:rPr lang="en-US" sz="1200" b="1" dirty="0"/>
              <a:t>ELEMENT: </a:t>
            </a:r>
            <a:r>
              <a:rPr lang="en-US" sz="1200" b="1" dirty="0">
                <a:solidFill>
                  <a:srgbClr val="C00000"/>
                </a:solidFill>
              </a:rPr>
              <a:t>point</a:t>
            </a:r>
            <a:r>
              <a:rPr lang="en-US" sz="1200" b="1" dirty="0"/>
              <a:t>(position(x*y), color(z))</a:t>
            </a:r>
          </a:p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COORD: </a:t>
            </a:r>
            <a:r>
              <a:rPr lang="en-US" sz="1200" dirty="0" err="1">
                <a:solidFill>
                  <a:srgbClr val="C00000"/>
                </a:solidFill>
              </a:rPr>
              <a:t>rect</a:t>
            </a:r>
            <a:r>
              <a:rPr lang="en-US" sz="1200" dirty="0"/>
              <a:t>(dim(1,2))</a:t>
            </a:r>
          </a:p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SCALE: </a:t>
            </a:r>
            <a:r>
              <a:rPr lang="en-US" sz="1200" dirty="0">
                <a:solidFill>
                  <a:srgbClr val="C00000"/>
                </a:solidFill>
              </a:rPr>
              <a:t>linear</a:t>
            </a:r>
            <a:r>
              <a:rPr lang="en-US" sz="1200" dirty="0"/>
              <a:t>(dim(1))</a:t>
            </a:r>
          </a:p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SCALE</a:t>
            </a:r>
            <a:r>
              <a:rPr lang="en-US" sz="1200" dirty="0"/>
              <a:t>: </a:t>
            </a:r>
            <a:r>
              <a:rPr lang="en-US" sz="1200" dirty="0">
                <a:solidFill>
                  <a:srgbClr val="C00000"/>
                </a:solidFill>
              </a:rPr>
              <a:t>linear</a:t>
            </a:r>
            <a:r>
              <a:rPr lang="en-US" sz="1200" dirty="0"/>
              <a:t>(dim(2))</a:t>
            </a:r>
          </a:p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GUIDE: </a:t>
            </a:r>
            <a:r>
              <a:rPr lang="en-US" sz="1200" dirty="0">
                <a:solidFill>
                  <a:srgbClr val="C00000"/>
                </a:solidFill>
              </a:rPr>
              <a:t>axis</a:t>
            </a:r>
            <a:r>
              <a:rPr lang="en-US" sz="1200" dirty="0"/>
              <a:t>(dim(1), label("</a:t>
            </a:r>
            <a:r>
              <a:rPr lang="en-US" sz="1200" dirty="0">
                <a:solidFill>
                  <a:srgbClr val="00B0F0"/>
                </a:solidFill>
              </a:rPr>
              <a:t>Sepal Length</a:t>
            </a:r>
            <a:r>
              <a:rPr lang="en-US" sz="1200" dirty="0"/>
              <a:t>"))</a:t>
            </a:r>
          </a:p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GUIDE: </a:t>
            </a:r>
            <a:r>
              <a:rPr lang="en-US" sz="1200" dirty="0">
                <a:solidFill>
                  <a:srgbClr val="C00000"/>
                </a:solidFill>
              </a:rPr>
              <a:t>axis</a:t>
            </a:r>
            <a:r>
              <a:rPr lang="en-US" sz="1200" dirty="0"/>
              <a:t>(dim(2), label("</a:t>
            </a:r>
            <a:r>
              <a:rPr lang="en-US" sz="1200" dirty="0">
                <a:solidFill>
                  <a:srgbClr val="00B0F0"/>
                </a:solidFill>
              </a:rPr>
              <a:t>Sepal Width</a:t>
            </a:r>
            <a:r>
              <a:rPr lang="en-US" sz="1200" dirty="0"/>
              <a:t>"))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1143000"/>
            <a:ext cx="822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 simple scatterplot of the Iris data, points colored by species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343400" y="1676400"/>
            <a:ext cx="3810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TRANS, SCALE, COORD and GUIDE all show the defaults &amp; aren’t necessary here.</a:t>
            </a:r>
          </a:p>
          <a:p>
            <a:r>
              <a:rPr lang="en-US" dirty="0"/>
              <a:t>The key one is ELEMENT, specifying points, positioned by (x*y) and colored by z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4191000"/>
            <a:ext cx="3200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SPSS graphics now use GPL as the backend (syntax) for their graphics engine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3276600" y="2738229"/>
            <a:ext cx="1066800" cy="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011273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GPL example: contour plot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47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1338" y="1676400"/>
            <a:ext cx="82296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ELEMENT: </a:t>
            </a:r>
            <a:r>
              <a:rPr lang="en-US" sz="1400" b="1" dirty="0">
                <a:solidFill>
                  <a:srgbClr val="FF0000"/>
                </a:solidFill>
              </a:rPr>
              <a:t>point</a:t>
            </a:r>
            <a:r>
              <a:rPr lang="en-US" sz="1400" b="1" dirty="0"/>
              <a:t>(position(birth*death), label(country))</a:t>
            </a:r>
          </a:p>
          <a:p>
            <a:r>
              <a:rPr lang="en-US" sz="1400" b="1" dirty="0"/>
              <a:t>ELEMENT: </a:t>
            </a:r>
            <a:r>
              <a:rPr lang="en-US" sz="1400" b="1" dirty="0">
                <a:solidFill>
                  <a:srgbClr val="FF0000"/>
                </a:solidFill>
              </a:rPr>
              <a:t>contour</a:t>
            </a:r>
            <a:r>
              <a:rPr lang="en-US" sz="1400" b="1" dirty="0"/>
              <a:t>(position(</a:t>
            </a:r>
            <a:r>
              <a:rPr lang="en-US" sz="1400" b="1" dirty="0" err="1"/>
              <a:t>smooth.kernel.density</a:t>
            </a:r>
            <a:r>
              <a:rPr lang="en-US" sz="1400" b="1" dirty="0"/>
              <a:t>(birth*death)), </a:t>
            </a:r>
            <a:r>
              <a:rPr lang="en-US" sz="1400" b="1" dirty="0" err="1"/>
              <a:t>color.hue</a:t>
            </a:r>
            <a:r>
              <a:rPr lang="en-US" sz="1400" b="1" dirty="0"/>
              <a:t>())</a:t>
            </a:r>
          </a:p>
          <a:p>
            <a:r>
              <a:rPr lang="en-US" sz="1400" dirty="0"/>
              <a:t>GUIDE: </a:t>
            </a:r>
            <a:r>
              <a:rPr lang="en-US" sz="1400" dirty="0" err="1">
                <a:solidFill>
                  <a:srgbClr val="FF0000"/>
                </a:solidFill>
              </a:rPr>
              <a:t>form.line</a:t>
            </a:r>
            <a:r>
              <a:rPr lang="en-US" sz="1400" dirty="0"/>
              <a:t>(position((0,0), (30,30)), label(“Zero population growth”))</a:t>
            </a:r>
          </a:p>
          <a:p>
            <a:r>
              <a:rPr lang="en-US" sz="1400" dirty="0"/>
              <a:t>GUIDE: </a:t>
            </a:r>
            <a:r>
              <a:rPr lang="en-US" sz="1400" dirty="0">
                <a:solidFill>
                  <a:srgbClr val="C00000"/>
                </a:solidFill>
              </a:rPr>
              <a:t>axis</a:t>
            </a:r>
            <a:r>
              <a:rPr lang="en-US" sz="1400" dirty="0"/>
              <a:t>(dim(1), label(“</a:t>
            </a:r>
            <a:r>
              <a:rPr lang="en-US" sz="1400" dirty="0">
                <a:solidFill>
                  <a:srgbClr val="00B0F0"/>
                </a:solidFill>
              </a:rPr>
              <a:t>Birth rate</a:t>
            </a:r>
            <a:r>
              <a:rPr lang="en-US" sz="1400" dirty="0"/>
              <a:t>"))</a:t>
            </a:r>
          </a:p>
          <a:p>
            <a:r>
              <a:rPr lang="en-US" sz="1400" dirty="0"/>
              <a:t>GUIDE: </a:t>
            </a:r>
            <a:r>
              <a:rPr lang="en-US" sz="1400" dirty="0">
                <a:solidFill>
                  <a:srgbClr val="C00000"/>
                </a:solidFill>
              </a:rPr>
              <a:t>axis</a:t>
            </a:r>
            <a:r>
              <a:rPr lang="en-US" sz="1400" dirty="0"/>
              <a:t>(dim(2), label(“</a:t>
            </a:r>
            <a:r>
              <a:rPr lang="en-US" sz="1400" dirty="0">
                <a:solidFill>
                  <a:srgbClr val="00B0F0"/>
                </a:solidFill>
              </a:rPr>
              <a:t>Death rate</a:t>
            </a:r>
            <a:r>
              <a:rPr lang="en-US" sz="1400" dirty="0"/>
              <a:t>"))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1338" y="1143000"/>
            <a:ext cx="8229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 smoothed contour plot of birth rate vs. death rate for selected countries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3505200"/>
            <a:ext cx="4362450" cy="2657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724400" y="6245469"/>
            <a:ext cx="3124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Wilkinson, </a:t>
            </a:r>
            <a:r>
              <a:rPr lang="en-US" sz="1200" i="1" dirty="0"/>
              <a:t>Grammar of Graphics</a:t>
            </a:r>
            <a:r>
              <a:rPr lang="en-US" sz="1200" dirty="0"/>
              <a:t>, Fig 1.1</a:t>
            </a:r>
          </a:p>
        </p:txBody>
      </p:sp>
    </p:spTree>
    <p:extLst>
      <p:ext uri="{BB962C8B-B14F-4D97-AF65-F5344CB8AC3E}">
        <p14:creationId xmlns:p14="http://schemas.microsoft.com/office/powerpoint/2010/main" val="272456679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GPL syntax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48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2590800"/>
            <a:ext cx="6494463" cy="3514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1219200"/>
            <a:ext cx="82296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essential features of a graph are described by </a:t>
            </a:r>
            <a:r>
              <a:rPr lang="en-US" b="1" dirty="0"/>
              <a:t>ELEMENT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 geometrical objects (point, line, interval, …) are specified within this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Their visual properties (position, color) and statistical summaries are given as well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3400" y="2209800"/>
            <a:ext cx="5867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Some typical graph types: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3400" y="6324600"/>
            <a:ext cx="7391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From: Pere </a:t>
            </a:r>
            <a:r>
              <a:rPr lang="en-US" sz="1400" dirty="0" err="1"/>
              <a:t>Milán</a:t>
            </a:r>
            <a:r>
              <a:rPr lang="en-US" sz="1400" dirty="0"/>
              <a:t>, </a:t>
            </a:r>
            <a:r>
              <a:rPr lang="en-US" sz="1400" i="1" dirty="0"/>
              <a:t>Imagining data with ggplot2</a:t>
            </a:r>
            <a:r>
              <a:rPr lang="en-US" sz="1400" dirty="0"/>
              <a:t>, QM Forum presentation, Nov. 23, 2015</a:t>
            </a:r>
          </a:p>
        </p:txBody>
      </p:sp>
    </p:spTree>
    <p:extLst>
      <p:ext uri="{BB962C8B-B14F-4D97-AF65-F5344CB8AC3E}">
        <p14:creationId xmlns:p14="http://schemas.microsoft.com/office/powerpoint/2010/main" val="286273148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3810000" cy="715962"/>
          </a:xfrm>
        </p:spPr>
        <p:txBody>
          <a:bodyPr>
            <a:normAutofit fontScale="90000"/>
          </a:bodyPr>
          <a:lstStyle/>
          <a:p>
            <a:r>
              <a:rPr lang="en-US" dirty="0"/>
              <a:t>Facets &amp; frames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143000"/>
            <a:ext cx="3810000" cy="5105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Tables of graphs:</a:t>
            </a:r>
          </a:p>
          <a:p>
            <a:r>
              <a:rPr lang="en-US" sz="2000" dirty="0"/>
              <a:t>Facets: </a:t>
            </a:r>
            <a:r>
              <a:rPr lang="en-US" sz="2000" dirty="0">
                <a:sym typeface="Symbol"/>
              </a:rPr>
              <a:t></a:t>
            </a:r>
            <a:r>
              <a:rPr lang="en-US" sz="2000" dirty="0"/>
              <a:t> graphs of subset</a:t>
            </a:r>
          </a:p>
          <a:p>
            <a:r>
              <a:rPr lang="en-US" sz="2000" dirty="0"/>
              <a:t>Frames: </a:t>
            </a:r>
            <a:r>
              <a:rPr lang="en-US" sz="2000" dirty="0">
                <a:sym typeface="Symbol"/>
              </a:rPr>
              <a:t> separate graphs</a:t>
            </a:r>
          </a:p>
          <a:p>
            <a:endParaRPr lang="en-US" sz="2000" dirty="0">
              <a:sym typeface="Symbol"/>
            </a:endParaRPr>
          </a:p>
          <a:p>
            <a:pPr marL="0" indent="0">
              <a:buNone/>
            </a:pPr>
            <a:r>
              <a:rPr lang="en-US" sz="2000" dirty="0">
                <a:sym typeface="Symbol"/>
              </a:rPr>
              <a:t>Linked </a:t>
            </a:r>
            <a:r>
              <a:rPr lang="en-US" sz="2000" dirty="0" err="1">
                <a:sym typeface="Symbol"/>
              </a:rPr>
              <a:t>micromap</a:t>
            </a:r>
            <a:r>
              <a:rPr lang="en-US" sz="2000" dirty="0">
                <a:sym typeface="Symbol"/>
              </a:rPr>
              <a:t>:</a:t>
            </a:r>
          </a:p>
          <a:p>
            <a:r>
              <a:rPr lang="en-US" sz="2000" dirty="0">
                <a:sym typeface="Symbol"/>
              </a:rPr>
              <a:t>Population density of US, divided in </a:t>
            </a:r>
            <a:r>
              <a:rPr lang="en-US" sz="2000" dirty="0" err="1">
                <a:sym typeface="Symbol"/>
              </a:rPr>
              <a:t>octiles</a:t>
            </a:r>
            <a:endParaRPr lang="en-US" sz="2000" dirty="0">
              <a:sym typeface="Symbol"/>
            </a:endParaRPr>
          </a:p>
          <a:p>
            <a:r>
              <a:rPr lang="en-US" sz="2000" dirty="0">
                <a:sym typeface="Symbol"/>
              </a:rPr>
              <a:t>States in each </a:t>
            </a:r>
            <a:r>
              <a:rPr lang="en-US" sz="2000" dirty="0" err="1">
                <a:sym typeface="Symbol"/>
              </a:rPr>
              <a:t>octile</a:t>
            </a:r>
            <a:r>
              <a:rPr lang="en-US" sz="2000" dirty="0">
                <a:sym typeface="Symbol"/>
              </a:rPr>
              <a:t> shown separately</a:t>
            </a:r>
            <a:endParaRPr lang="en-US" sz="2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533400"/>
            <a:ext cx="4123810" cy="577142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013794F-A4FB-4A16-B409-A97EE9803E9F}"/>
              </a:ext>
            </a:extLst>
          </p:cNvPr>
          <p:cNvSpPr txBox="1"/>
          <p:nvPr/>
        </p:nvSpPr>
        <p:spPr>
          <a:xfrm>
            <a:off x="457200" y="4724400"/>
            <a:ext cx="3733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GoG</a:t>
            </a:r>
            <a:r>
              <a:rPr lang="en-US" dirty="0"/>
              <a:t> was a coherent language for specifying and producing nearly all known graphic forms.</a:t>
            </a:r>
          </a:p>
        </p:txBody>
      </p:sp>
    </p:spTree>
    <p:extLst>
      <p:ext uri="{BB962C8B-B14F-4D97-AF65-F5344CB8AC3E}">
        <p14:creationId xmlns:p14="http://schemas.microsoft.com/office/powerpoint/2010/main" val="26845420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Metaphor: Graphs as visual language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Émile </a:t>
            </a:r>
            <a:r>
              <a:rPr lang="en-US" sz="2400" dirty="0" err="1"/>
              <a:t>Cheysson</a:t>
            </a:r>
            <a:r>
              <a:rPr lang="en-US" sz="2400" dirty="0"/>
              <a:t> (1890) took this further:</a:t>
            </a:r>
          </a:p>
          <a:p>
            <a:pPr lvl="1"/>
            <a:r>
              <a:rPr lang="en-US" sz="2000" i="1" dirty="0"/>
              <a:t>“When a law is contained in figures, it is buried like metal in an ore; it is necessary to extract it.  This is the work of graphical representation. </a:t>
            </a:r>
          </a:p>
          <a:p>
            <a:pPr lvl="1"/>
            <a:r>
              <a:rPr lang="en-US" sz="2000" i="1" dirty="0"/>
              <a:t>It points out the </a:t>
            </a:r>
            <a:r>
              <a:rPr lang="en-US" sz="2000" i="1" dirty="0">
                <a:highlight>
                  <a:srgbClr val="FFFF00"/>
                </a:highlight>
              </a:rPr>
              <a:t>coincidences</a:t>
            </a:r>
            <a:r>
              <a:rPr lang="en-US" sz="2000" i="1" dirty="0"/>
              <a:t>, the </a:t>
            </a:r>
            <a:r>
              <a:rPr lang="en-US" sz="2000" i="1" dirty="0">
                <a:highlight>
                  <a:srgbClr val="FFFF00"/>
                </a:highlight>
              </a:rPr>
              <a:t>relationships</a:t>
            </a:r>
            <a:r>
              <a:rPr lang="en-US" sz="2000" i="1" dirty="0"/>
              <a:t> between phenomena, their </a:t>
            </a:r>
            <a:r>
              <a:rPr lang="en-US" sz="2000" i="1" dirty="0">
                <a:highlight>
                  <a:srgbClr val="FFFF00"/>
                </a:highlight>
              </a:rPr>
              <a:t>anomalies</a:t>
            </a:r>
            <a:r>
              <a:rPr lang="en-US" sz="2000" i="1" dirty="0"/>
              <a:t>, and we have seen what a powerful means of control it puts in the hands of the statistician to verify new data, </a:t>
            </a:r>
            <a:r>
              <a:rPr lang="en-US" sz="2000" i="1" dirty="0">
                <a:highlight>
                  <a:srgbClr val="FFFF00"/>
                </a:highlight>
              </a:rPr>
              <a:t>discover</a:t>
            </a:r>
            <a:r>
              <a:rPr lang="en-US" sz="2000" i="1" dirty="0"/>
              <a:t> and </a:t>
            </a:r>
            <a:r>
              <a:rPr lang="en-US" sz="2000" i="1" dirty="0">
                <a:highlight>
                  <a:srgbClr val="FFFF00"/>
                </a:highlight>
              </a:rPr>
              <a:t>correct errors </a:t>
            </a:r>
            <a:r>
              <a:rPr lang="en-US" sz="2000" i="1" dirty="0"/>
              <a:t>with which they have been stained.”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</a:t>
            </a:fld>
            <a:endParaRPr lang="en-US"/>
          </a:p>
        </p:txBody>
      </p:sp>
      <p:pic>
        <p:nvPicPr>
          <p:cNvPr id="5" name="Picture 3" descr="22 a_1881_population2-s">
            <a:extLst>
              <a:ext uri="{FF2B5EF4-FFF2-40B4-BE49-F238E27FC236}">
                <a16:creationId xmlns:a16="http://schemas.microsoft.com/office/drawing/2014/main" id="{4EAA6F6E-09DA-9B39-8C63-FCF9DA776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4419600"/>
            <a:ext cx="1323594" cy="1645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F5B512-B637-D204-BD58-C1133A4020E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5342" y="4419600"/>
            <a:ext cx="1317552" cy="1645920"/>
          </a:xfrm>
          <a:prstGeom prst="rect">
            <a:avLst/>
          </a:prstGeom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5DB91913-245F-AFAA-EC4B-F4E0CDB3E5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4042" y="4419600"/>
            <a:ext cx="1245347" cy="1645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ABB6F07-F242-940E-6EF3-FFE37F804C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0538" y="4379806"/>
            <a:ext cx="1409524" cy="16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954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Colorless green graphs sleep furiously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JSM 2017: Dinner with Lee Wilkinson, Howard </a:t>
            </a:r>
            <a:r>
              <a:rPr lang="en-US" sz="2400" dirty="0" err="1"/>
              <a:t>Wainer</a:t>
            </a:r>
            <a:r>
              <a:rPr lang="en-US" sz="2400" dirty="0"/>
              <a:t>, Paul </a:t>
            </a:r>
            <a:r>
              <a:rPr lang="en-US" sz="2400" dirty="0" err="1"/>
              <a:t>Vellman</a:t>
            </a:r>
            <a:r>
              <a:rPr lang="en-US" sz="2400" dirty="0"/>
              <a:t>, &amp; others</a:t>
            </a:r>
          </a:p>
          <a:p>
            <a:r>
              <a:rPr lang="en-US" sz="2400" dirty="0"/>
              <a:t>The great debate:</a:t>
            </a:r>
          </a:p>
          <a:p>
            <a:pPr lvl="1"/>
            <a:r>
              <a:rPr lang="en-US" dirty="0"/>
              <a:t>LW: The </a:t>
            </a:r>
            <a:r>
              <a:rPr lang="en-US" dirty="0" err="1"/>
              <a:t>GoG</a:t>
            </a:r>
            <a:r>
              <a:rPr lang="en-US" dirty="0"/>
              <a:t> is a </a:t>
            </a:r>
            <a:r>
              <a:rPr lang="en-US" dirty="0">
                <a:solidFill>
                  <a:srgbClr val="0070C0"/>
                </a:solidFill>
              </a:rPr>
              <a:t>complete</a:t>
            </a:r>
            <a:r>
              <a:rPr lang="en-US" dirty="0"/>
              <a:t> theory, a formal mathematical model comprehending </a:t>
            </a:r>
            <a:r>
              <a:rPr lang="en-US" dirty="0">
                <a:solidFill>
                  <a:srgbClr val="0070C0"/>
                </a:solidFill>
              </a:rPr>
              <a:t>all</a:t>
            </a:r>
            <a:r>
              <a:rPr lang="en-US" dirty="0"/>
              <a:t> graphs.</a:t>
            </a:r>
          </a:p>
          <a:p>
            <a:pPr marL="457200" lvl="1" indent="0">
              <a:buNone/>
            </a:pPr>
            <a:r>
              <a:rPr lang="en-US" sz="1600" dirty="0"/>
              <a:t>"Beauty is truth, truth beauty,"--that is all Ye know on earth, and all ye need to know.</a:t>
            </a:r>
          </a:p>
          <a:p>
            <a:pPr lvl="1"/>
            <a:r>
              <a:rPr lang="en-US" dirty="0"/>
              <a:t>MF: There is more--</a:t>
            </a:r>
          </a:p>
          <a:p>
            <a:pPr lvl="2"/>
            <a:r>
              <a:rPr lang="en-US" dirty="0">
                <a:solidFill>
                  <a:srgbClr val="FF0000"/>
                </a:solidFill>
              </a:rPr>
              <a:t>Implementation matters</a:t>
            </a:r>
            <a:r>
              <a:rPr lang="en-US" dirty="0"/>
              <a:t>: translating a graphic idea into a finished graph should be facilitated by the </a:t>
            </a:r>
            <a:r>
              <a:rPr lang="en-US" dirty="0">
                <a:solidFill>
                  <a:srgbClr val="FF0000"/>
                </a:solidFill>
              </a:rPr>
              <a:t>language</a:t>
            </a:r>
            <a:r>
              <a:rPr lang="en-US" dirty="0"/>
              <a:t> of graphic code.</a:t>
            </a:r>
          </a:p>
          <a:p>
            <a:pPr lvl="2"/>
            <a:r>
              <a:rPr lang="en-US" dirty="0"/>
              <a:t>A productive language for graphs should encompass the steps of </a:t>
            </a:r>
            <a:r>
              <a:rPr lang="en-US" dirty="0">
                <a:solidFill>
                  <a:srgbClr val="FF0000"/>
                </a:solidFill>
              </a:rPr>
              <a:t>data analysis </a:t>
            </a:r>
          </a:p>
          <a:p>
            <a:pPr lvl="1"/>
            <a:r>
              <a:rPr lang="en-US" sz="2000" dirty="0"/>
              <a:t>Pere </a:t>
            </a:r>
            <a:r>
              <a:rPr lang="en-US" sz="2000" dirty="0" err="1"/>
              <a:t>Milán</a:t>
            </a:r>
            <a:r>
              <a:rPr lang="en-US" sz="2000" dirty="0"/>
              <a:t>: A truly expressive graphic language should recommend the right graphic(s) to “get the message home”</a:t>
            </a:r>
          </a:p>
          <a:p>
            <a:pPr lvl="1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50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7B98A7-284B-282F-6686-AC84DAF0D062}"/>
              </a:ext>
            </a:extLst>
          </p:cNvPr>
          <p:cNvSpPr txBox="1"/>
          <p:nvPr/>
        </p:nvSpPr>
        <p:spPr>
          <a:xfrm>
            <a:off x="685800" y="624840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/>
              <a:t>See: Friendly (2022), Colorless Green Graphs Sleep Furiously: A Conversation with Leland Wilkinson, </a:t>
            </a:r>
            <a:r>
              <a:rPr lang="en-CA" sz="1200" dirty="0">
                <a:hlinkClick r:id="rId2"/>
              </a:rPr>
              <a:t>https://bit.ly/3m5eJKF</a:t>
            </a:r>
            <a:r>
              <a:rPr lang="en-CA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8692666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Wickham: ggplot2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5791200" cy="5105400"/>
          </a:xfrm>
        </p:spPr>
        <p:txBody>
          <a:bodyPr/>
          <a:lstStyle/>
          <a:p>
            <a:r>
              <a:rPr lang="en-US" dirty="0"/>
              <a:t>ggplot2: </a:t>
            </a:r>
            <a:r>
              <a:rPr lang="en-US" i="1" dirty="0"/>
              <a:t>Elegant graphics for data analysis</a:t>
            </a:r>
          </a:p>
          <a:p>
            <a:pPr lvl="1"/>
            <a:r>
              <a:rPr lang="en-US" dirty="0"/>
              <a:t>a computational language for thinking about &amp; constructing graphs</a:t>
            </a:r>
          </a:p>
          <a:p>
            <a:pPr lvl="1"/>
            <a:r>
              <a:rPr lang="en-US" dirty="0"/>
              <a:t>sensible, aesthetically pleasing defaults</a:t>
            </a:r>
          </a:p>
          <a:p>
            <a:pPr lvl="2"/>
            <a:r>
              <a:rPr lang="en-US" dirty="0"/>
              <a:t>+ themes: default, </a:t>
            </a:r>
            <a:r>
              <a:rPr lang="en-US" dirty="0" err="1"/>
              <a:t>bw</a:t>
            </a:r>
            <a:r>
              <a:rPr lang="en-US" dirty="0"/>
              <a:t>, journal, </a:t>
            </a:r>
            <a:r>
              <a:rPr lang="en-US" dirty="0" err="1"/>
              <a:t>tufte</a:t>
            </a:r>
            <a:r>
              <a:rPr lang="en-US" dirty="0"/>
              <a:t>, …</a:t>
            </a:r>
          </a:p>
          <a:p>
            <a:pPr lvl="1"/>
            <a:r>
              <a:rPr lang="en-US" dirty="0"/>
              <a:t>infinitely extendable</a:t>
            </a:r>
          </a:p>
          <a:p>
            <a:pPr lvl="2"/>
            <a:r>
              <a:rPr lang="en-US" dirty="0" err="1"/>
              <a:t>ggplot</a:t>
            </a:r>
            <a:r>
              <a:rPr lang="en-US" dirty="0"/>
              <a:t> extensions: </a:t>
            </a:r>
            <a:r>
              <a:rPr lang="en-US" dirty="0">
                <a:hlinkClick r:id="rId2"/>
              </a:rPr>
              <a:t>https://exts.ggplot2.tidyverse.org/</a:t>
            </a:r>
            <a:r>
              <a:rPr lang="en-US" dirty="0"/>
              <a:t>  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51</a:t>
            </a:fld>
            <a:endParaRPr lang="en-US"/>
          </a:p>
        </p:txBody>
      </p:sp>
      <p:pic>
        <p:nvPicPr>
          <p:cNvPr id="2050" name="Picture 2" descr="C:\Dropbox\Documents\SCS\RGraphics\images\books\ggplot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199" y="1066800"/>
            <a:ext cx="2103120" cy="3211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hadley wickham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199" y="4277923"/>
            <a:ext cx="2103120" cy="2103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4953000"/>
            <a:ext cx="4886325" cy="971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83554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Wickham: ggplot2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4876800" cy="5105400"/>
          </a:xfrm>
        </p:spPr>
        <p:txBody>
          <a:bodyPr/>
          <a:lstStyle/>
          <a:p>
            <a:r>
              <a:rPr lang="en-US" sz="2400" dirty="0"/>
              <a:t>Implementation of </a:t>
            </a:r>
            <a:r>
              <a:rPr lang="en-US" sz="2400" dirty="0" err="1"/>
              <a:t>GoG</a:t>
            </a:r>
            <a:r>
              <a:rPr lang="en-US" sz="2400" dirty="0"/>
              <a:t> in R as </a:t>
            </a:r>
            <a:r>
              <a:rPr lang="en-US" sz="2400" dirty="0">
                <a:solidFill>
                  <a:srgbClr val="FF0000"/>
                </a:solidFill>
              </a:rPr>
              <a:t>layers</a:t>
            </a:r>
            <a:r>
              <a:rPr lang="en-US" sz="2400" dirty="0"/>
              <a:t> of a graphic</a:t>
            </a:r>
          </a:p>
          <a:p>
            <a:pPr lvl="1"/>
            <a:r>
              <a:rPr lang="en-US" sz="2000" dirty="0"/>
              <a:t>Basic layers: </a:t>
            </a:r>
          </a:p>
          <a:p>
            <a:pPr lvl="2"/>
            <a:r>
              <a:rPr lang="en-US" dirty="0"/>
              <a:t>Data, </a:t>
            </a:r>
          </a:p>
          <a:p>
            <a:pPr lvl="2"/>
            <a:r>
              <a:rPr lang="en-US" dirty="0"/>
              <a:t>Aesthetics (data </a:t>
            </a:r>
            <a:r>
              <a:rPr lang="en-US" dirty="0">
                <a:sym typeface="Symbol"/>
              </a:rPr>
              <a:t> plot mapping)</a:t>
            </a:r>
            <a:endParaRPr lang="en-US" dirty="0"/>
          </a:p>
          <a:p>
            <a:pPr lvl="2"/>
            <a:r>
              <a:rPr lang="en-US" dirty="0" err="1"/>
              <a:t>Geoms</a:t>
            </a:r>
            <a:r>
              <a:rPr lang="en-US" dirty="0"/>
              <a:t> (points, lines, bars, …), </a:t>
            </a:r>
          </a:p>
          <a:p>
            <a:pPr lvl="1"/>
            <a:r>
              <a:rPr lang="en-US" sz="2000" dirty="0"/>
              <a:t>Statistics: summaries &amp; models</a:t>
            </a:r>
          </a:p>
          <a:p>
            <a:pPr lvl="1"/>
            <a:r>
              <a:rPr lang="en-US" sz="2000" dirty="0"/>
              <a:t>Coordinates: plotting space</a:t>
            </a:r>
          </a:p>
          <a:p>
            <a:pPr lvl="1"/>
            <a:r>
              <a:rPr lang="en-US" sz="2000" dirty="0"/>
              <a:t>Facets: partition into sub-plots</a:t>
            </a:r>
          </a:p>
          <a:p>
            <a:pPr lvl="1"/>
            <a:r>
              <a:rPr lang="en-US" sz="2000" dirty="0"/>
              <a:t>Themes: define the general features of </a:t>
            </a:r>
            <a:r>
              <a:rPr lang="en-US" sz="2000" dirty="0">
                <a:solidFill>
                  <a:srgbClr val="0070C0"/>
                </a:solidFill>
              </a:rPr>
              <a:t>all</a:t>
            </a:r>
            <a:r>
              <a:rPr lang="en-US" sz="2000" dirty="0"/>
              <a:t> graphical elements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200" y="1447800"/>
            <a:ext cx="2514600" cy="81153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2971801"/>
            <a:ext cx="2514600" cy="138874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0" y="4495800"/>
            <a:ext cx="2514600" cy="1617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310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ggplot2: data + </a:t>
            </a:r>
            <a:r>
              <a:rPr lang="en-US" dirty="0" err="1"/>
              <a:t>geom</a:t>
            </a:r>
            <a:r>
              <a:rPr lang="en-US" dirty="0"/>
              <a:t> = graph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Every graph can be described as a combination of independent building blocks, connected by “+” (read: “and”)</a:t>
            </a:r>
          </a:p>
          <a:p>
            <a:pPr lvl="1"/>
            <a:r>
              <a:rPr lang="en-US" sz="2000" dirty="0">
                <a:solidFill>
                  <a:srgbClr val="FF0000"/>
                </a:solidFill>
              </a:rPr>
              <a:t>data</a:t>
            </a:r>
            <a:r>
              <a:rPr lang="en-US" sz="2000" dirty="0"/>
              <a:t>: a data frame: quantitative, categorical; local or data base query</a:t>
            </a:r>
          </a:p>
          <a:p>
            <a:pPr lvl="1"/>
            <a:r>
              <a:rPr lang="en-US" sz="2000" dirty="0">
                <a:solidFill>
                  <a:srgbClr val="FF0000"/>
                </a:solidFill>
              </a:rPr>
              <a:t>aes</a:t>
            </a:r>
            <a:r>
              <a:rPr lang="en-US" sz="2000" dirty="0"/>
              <a:t>thetic mapping of variables into visual properties: size, color, x, y</a:t>
            </a:r>
          </a:p>
          <a:p>
            <a:pPr lvl="1"/>
            <a:r>
              <a:rPr lang="en-US" sz="2000" dirty="0">
                <a:solidFill>
                  <a:srgbClr val="FF0000"/>
                </a:solidFill>
              </a:rPr>
              <a:t>geom</a:t>
            </a:r>
            <a:r>
              <a:rPr lang="en-US" sz="2000" dirty="0"/>
              <a:t>etric objects (“</a:t>
            </a:r>
            <a:r>
              <a:rPr lang="en-US" sz="2000" dirty="0" err="1"/>
              <a:t>geom</a:t>
            </a:r>
            <a:r>
              <a:rPr lang="en-US" sz="2000" dirty="0"/>
              <a:t>”): points, lines, areas, arrows, …</a:t>
            </a:r>
          </a:p>
          <a:p>
            <a:pPr lvl="1"/>
            <a:r>
              <a:rPr lang="en-US" sz="2000" dirty="0">
                <a:solidFill>
                  <a:srgbClr val="FF0000"/>
                </a:solidFill>
              </a:rPr>
              <a:t>coord</a:t>
            </a:r>
            <a:r>
              <a:rPr lang="en-US" sz="2000" dirty="0"/>
              <a:t>inate system (“</a:t>
            </a:r>
            <a:r>
              <a:rPr lang="en-US" sz="2000" dirty="0" err="1"/>
              <a:t>coord</a:t>
            </a:r>
            <a:r>
              <a:rPr lang="en-US" sz="2000" dirty="0"/>
              <a:t>”): Cartesian, log, polar, map,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3810000"/>
            <a:ext cx="4676191" cy="232381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867400" y="4114800"/>
            <a:ext cx="2971800" cy="73866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Arial Narrow" panose="020B0606020202030204" pitchFamily="34" charset="0"/>
              </a:rPr>
              <a:t>ggplot</a:t>
            </a:r>
            <a:r>
              <a:rPr lang="en-US" sz="1400" dirty="0">
                <a:latin typeface="Arial Narrow" panose="020B0606020202030204" pitchFamily="34" charset="0"/>
              </a:rPr>
              <a:t>(FMA, </a:t>
            </a:r>
          </a:p>
          <a:p>
            <a:r>
              <a:rPr lang="en-US" sz="1400" dirty="0">
                <a:latin typeface="Arial Narrow" panose="020B0606020202030204" pitchFamily="34" charset="0"/>
              </a:rPr>
              <a:t>             </a:t>
            </a:r>
            <a:r>
              <a:rPr lang="en-US" sz="1400" dirty="0" err="1">
                <a:latin typeface="Arial Narrow" panose="020B0606020202030204" pitchFamily="34" charset="0"/>
              </a:rPr>
              <a:t>aes</a:t>
            </a:r>
            <a:r>
              <a:rPr lang="en-US" sz="1400" dirty="0">
                <a:latin typeface="Arial Narrow" panose="020B0606020202030204" pitchFamily="34" charset="0"/>
              </a:rPr>
              <a:t>(x=F, y=A, color=F, size=A) +</a:t>
            </a:r>
          </a:p>
          <a:p>
            <a:r>
              <a:rPr lang="en-US" sz="1400" dirty="0">
                <a:latin typeface="Arial Narrow" panose="020B0606020202030204" pitchFamily="34" charset="0"/>
              </a:rPr>
              <a:t>   </a:t>
            </a:r>
            <a:r>
              <a:rPr lang="en-US" sz="1400" dirty="0" err="1">
                <a:latin typeface="Arial Narrow" panose="020B0606020202030204" pitchFamily="34" charset="0"/>
              </a:rPr>
              <a:t>geom_point</a:t>
            </a:r>
            <a:r>
              <a:rPr lang="en-US" sz="1400" dirty="0">
                <a:latin typeface="Arial Narrow" panose="020B0606020202030204" pitchFamily="34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90112633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ggplot2: data + </a:t>
            </a:r>
            <a:r>
              <a:rPr lang="en-US" dirty="0" err="1"/>
              <a:t>geom</a:t>
            </a:r>
            <a:r>
              <a:rPr lang="en-US" dirty="0"/>
              <a:t> = graph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9160" y="1143000"/>
            <a:ext cx="4218784" cy="3657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1523999"/>
            <a:ext cx="3810000" cy="12003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Arial Narrow" panose="020B0606020202030204" pitchFamily="34" charset="0"/>
              </a:rPr>
              <a:t>ggplot</a:t>
            </a:r>
            <a:r>
              <a:rPr lang="en-US" dirty="0">
                <a:latin typeface="Arial Narrow" panose="020B0606020202030204" pitchFamily="34" charset="0"/>
              </a:rPr>
              <a:t>(data=</a:t>
            </a:r>
            <a:r>
              <a:rPr lang="en-US" dirty="0" err="1">
                <a:latin typeface="Arial Narrow" panose="020B0606020202030204" pitchFamily="34" charset="0"/>
              </a:rPr>
              <a:t>mtcars</a:t>
            </a:r>
            <a:r>
              <a:rPr lang="en-US" dirty="0">
                <a:latin typeface="Arial Narrow" panose="020B0606020202030204" pitchFamily="34" charset="0"/>
              </a:rPr>
              <a:t>,                             </a:t>
            </a:r>
            <a:r>
              <a:rPr lang="en-US" dirty="0">
                <a:latin typeface="Arial Narrow" panose="020B0606020202030204" pitchFamily="34" charset="0"/>
                <a:sym typeface="Wingdings 2" panose="05020102010507070707" pitchFamily="18" charset="2"/>
              </a:rPr>
              <a:t></a:t>
            </a:r>
            <a:endParaRPr lang="en-US" dirty="0">
              <a:latin typeface="Arial Narrow" panose="020B0606020202030204" pitchFamily="34" charset="0"/>
            </a:endParaRPr>
          </a:p>
          <a:p>
            <a:r>
              <a:rPr lang="en-US" dirty="0">
                <a:latin typeface="Arial Narrow" panose="020B0606020202030204" pitchFamily="34" charset="0"/>
              </a:rPr>
              <a:t>            </a:t>
            </a:r>
            <a:r>
              <a:rPr lang="en-US" dirty="0" err="1">
                <a:latin typeface="Arial Narrow" panose="020B0606020202030204" pitchFamily="34" charset="0"/>
              </a:rPr>
              <a:t>aes</a:t>
            </a:r>
            <a:r>
              <a:rPr lang="en-US" dirty="0">
                <a:latin typeface="Arial Narrow" panose="020B0606020202030204" pitchFamily="34" charset="0"/>
              </a:rPr>
              <a:t>(x=hp, y=mpg,                    </a:t>
            </a:r>
            <a:r>
              <a:rPr lang="en-US" dirty="0">
                <a:latin typeface="Arial Narrow" panose="020B0606020202030204" pitchFamily="34" charset="0"/>
                <a:sym typeface="Wingdings 2" panose="05020102010507070707" pitchFamily="18" charset="2"/>
              </a:rPr>
              <a:t></a:t>
            </a:r>
            <a:endParaRPr lang="en-US" dirty="0">
              <a:latin typeface="Arial Narrow" panose="020B0606020202030204" pitchFamily="34" charset="0"/>
            </a:endParaRPr>
          </a:p>
          <a:p>
            <a:r>
              <a:rPr lang="en-US" dirty="0">
                <a:latin typeface="Arial Narrow" panose="020B0606020202030204" pitchFamily="34" charset="0"/>
              </a:rPr>
              <a:t>                   color=</a:t>
            </a:r>
            <a:r>
              <a:rPr lang="en-US" dirty="0" err="1">
                <a:latin typeface="Arial Narrow" panose="020B0606020202030204" pitchFamily="34" charset="0"/>
              </a:rPr>
              <a:t>cyl</a:t>
            </a:r>
            <a:r>
              <a:rPr lang="en-US" dirty="0">
                <a:latin typeface="Arial Narrow" panose="020B0606020202030204" pitchFamily="34" charset="0"/>
              </a:rPr>
              <a:t>, shape=</a:t>
            </a:r>
            <a:r>
              <a:rPr lang="en-US" dirty="0" err="1">
                <a:latin typeface="Arial Narrow" panose="020B0606020202030204" pitchFamily="34" charset="0"/>
              </a:rPr>
              <a:t>cyl</a:t>
            </a:r>
            <a:r>
              <a:rPr lang="en-US" dirty="0">
                <a:latin typeface="Arial Narrow" panose="020B0606020202030204" pitchFamily="34" charset="0"/>
              </a:rPr>
              <a:t>)) +    </a:t>
            </a:r>
            <a:r>
              <a:rPr lang="en-US" dirty="0">
                <a:latin typeface="Arial Narrow" panose="020B0606020202030204" pitchFamily="34" charset="0"/>
                <a:sym typeface="Wingdings 2" panose="05020102010507070707" pitchFamily="18" charset="2"/>
              </a:rPr>
              <a:t></a:t>
            </a:r>
            <a:endParaRPr lang="en-US" dirty="0">
              <a:latin typeface="Arial Narrow" panose="020B0606020202030204" pitchFamily="34" charset="0"/>
            </a:endParaRPr>
          </a:p>
          <a:p>
            <a:r>
              <a:rPr lang="en-US" dirty="0">
                <a:latin typeface="Arial Narrow" panose="020B0606020202030204" pitchFamily="34" charset="0"/>
              </a:rPr>
              <a:t>     </a:t>
            </a:r>
            <a:r>
              <a:rPr lang="en-US" b="1" dirty="0" err="1">
                <a:latin typeface="Arial Narrow" panose="020B0606020202030204" pitchFamily="34" charset="0"/>
              </a:rPr>
              <a:t>geom_point</a:t>
            </a:r>
            <a:r>
              <a:rPr lang="en-US" b="1" dirty="0">
                <a:latin typeface="Arial Narrow" panose="020B0606020202030204" pitchFamily="34" charset="0"/>
              </a:rPr>
              <a:t>(size=3)                      </a:t>
            </a:r>
            <a:r>
              <a:rPr lang="en-US" b="1" dirty="0">
                <a:latin typeface="Arial Narrow" panose="020B0606020202030204" pitchFamily="34" charset="0"/>
                <a:sym typeface="Wingdings 2" panose="05020102010507070707" pitchFamily="18" charset="2"/>
              </a:rPr>
              <a:t></a:t>
            </a:r>
            <a:endParaRPr lang="en-US" b="1" dirty="0">
              <a:latin typeface="Arial Narrow" panose="020B060602020203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35429" y="3429000"/>
            <a:ext cx="399941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this call: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data=</a:t>
            </a:r>
            <a:r>
              <a:rPr lang="en-US" dirty="0" err="1">
                <a:solidFill>
                  <a:srgbClr val="FF0000"/>
                </a:solidFill>
              </a:rPr>
              <a:t>mtcars</a:t>
            </a:r>
            <a:r>
              <a:rPr lang="en-US" dirty="0"/>
              <a:t>: data frame               </a:t>
            </a:r>
            <a:r>
              <a:rPr lang="en-US" dirty="0">
                <a:latin typeface="Arial Narrow" panose="020B0606020202030204" pitchFamily="34" charset="0"/>
                <a:sym typeface="Wingdings 2" panose="05020102010507070707" pitchFamily="18" charset="2"/>
              </a:rPr>
              <a:t>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FF0000"/>
                </a:solidFill>
              </a:rPr>
              <a:t>aes</a:t>
            </a:r>
            <a:r>
              <a:rPr lang="en-US" dirty="0">
                <a:solidFill>
                  <a:srgbClr val="FF0000"/>
                </a:solidFill>
              </a:rPr>
              <a:t>(x=, y=)</a:t>
            </a:r>
            <a:r>
              <a:rPr lang="en-US" dirty="0"/>
              <a:t>:  plot X,Y variables      </a:t>
            </a:r>
            <a:r>
              <a:rPr lang="en-US" dirty="0">
                <a:latin typeface="Arial Narrow" panose="020B0606020202030204" pitchFamily="34" charset="0"/>
                <a:sym typeface="Wingdings 2" panose="05020102010507070707" pitchFamily="18" charset="2"/>
              </a:rPr>
              <a:t>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FF0000"/>
                </a:solidFill>
              </a:rPr>
              <a:t>aes</a:t>
            </a:r>
            <a:r>
              <a:rPr lang="en-US" dirty="0">
                <a:solidFill>
                  <a:srgbClr val="FF0000"/>
                </a:solidFill>
              </a:rPr>
              <a:t>(color=, shape=)</a:t>
            </a:r>
            <a:r>
              <a:rPr lang="en-US" dirty="0"/>
              <a:t>:  attributes   </a:t>
            </a:r>
            <a:r>
              <a:rPr lang="en-US" dirty="0">
                <a:latin typeface="Arial Narrow" panose="020B0606020202030204" pitchFamily="34" charset="0"/>
                <a:sym typeface="Wingdings 2" panose="05020102010507070707" pitchFamily="18" charset="2"/>
              </a:rPr>
              <a:t>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+ </a:t>
            </a:r>
            <a:r>
              <a:rPr lang="en-US" dirty="0" err="1">
                <a:solidFill>
                  <a:srgbClr val="FF0000"/>
                </a:solidFill>
              </a:rPr>
              <a:t>geom_point</a:t>
            </a:r>
            <a:r>
              <a:rPr lang="en-US" dirty="0">
                <a:solidFill>
                  <a:srgbClr val="FF0000"/>
                </a:solidFill>
              </a:rPr>
              <a:t>()</a:t>
            </a:r>
            <a:r>
              <a:rPr lang="en-US" dirty="0"/>
              <a:t>: what to plot       </a:t>
            </a:r>
            <a:r>
              <a:rPr lang="en-US" b="1" dirty="0">
                <a:latin typeface="Arial Narrow" panose="020B0606020202030204" pitchFamily="34" charset="0"/>
                <a:sym typeface="Wingdings 2" panose="05020102010507070707" pitchFamily="18" charset="2"/>
              </a:rPr>
              <a:t>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coordinate system is taken to be the standard Cartesian (</a:t>
            </a:r>
            <a:r>
              <a:rPr lang="en-US" dirty="0" err="1"/>
              <a:t>x,y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corresponding legend is automatically generated</a:t>
            </a:r>
          </a:p>
        </p:txBody>
      </p:sp>
    </p:spTree>
    <p:extLst>
      <p:ext uri="{BB962C8B-B14F-4D97-AF65-F5344CB8AC3E}">
        <p14:creationId xmlns:p14="http://schemas.microsoft.com/office/powerpoint/2010/main" val="1604758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ggplot2: </a:t>
            </a:r>
            <a:r>
              <a:rPr lang="en-US" dirty="0" err="1"/>
              <a:t>geoms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7200" y="1524000"/>
            <a:ext cx="3962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Wow! I can really see something there.</a:t>
            </a:r>
          </a:p>
          <a:p>
            <a:endParaRPr lang="en-US" dirty="0"/>
          </a:p>
          <a:p>
            <a:r>
              <a:rPr lang="en-US" dirty="0"/>
              <a:t>How can I enhance this visualization?</a:t>
            </a:r>
          </a:p>
          <a:p>
            <a:endParaRPr lang="en-US" dirty="0"/>
          </a:p>
          <a:p>
            <a:r>
              <a:rPr lang="en-US" dirty="0"/>
              <a:t>Easy:  add a </a:t>
            </a:r>
            <a:r>
              <a:rPr lang="en-US" dirty="0" err="1">
                <a:solidFill>
                  <a:srgbClr val="FF0000"/>
                </a:solidFill>
              </a:rPr>
              <a:t>geom_smooth</a:t>
            </a:r>
            <a:r>
              <a:rPr lang="en-US" dirty="0">
                <a:solidFill>
                  <a:srgbClr val="FF0000"/>
                </a:solidFill>
              </a:rPr>
              <a:t>() </a:t>
            </a:r>
            <a:r>
              <a:rPr lang="en-US" dirty="0"/>
              <a:t>to fit linear regressions for each level of </a:t>
            </a:r>
            <a:r>
              <a:rPr lang="en-US" dirty="0" err="1"/>
              <a:t>cyl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09600" y="5029200"/>
            <a:ext cx="5943600" cy="92333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Arial Narrow" panose="020B0606020202030204" pitchFamily="34" charset="0"/>
              </a:rPr>
              <a:t>ggplot</a:t>
            </a:r>
            <a:r>
              <a:rPr lang="en-US" dirty="0">
                <a:latin typeface="Arial Narrow" panose="020B0606020202030204" pitchFamily="34" charset="0"/>
              </a:rPr>
              <a:t>(</a:t>
            </a:r>
            <a:r>
              <a:rPr lang="en-US" dirty="0" err="1">
                <a:latin typeface="Arial Narrow" panose="020B0606020202030204" pitchFamily="34" charset="0"/>
              </a:rPr>
              <a:t>mtcars</a:t>
            </a:r>
            <a:r>
              <a:rPr lang="en-US" dirty="0">
                <a:latin typeface="Arial Narrow" panose="020B0606020202030204" pitchFamily="34" charset="0"/>
              </a:rPr>
              <a:t>, </a:t>
            </a:r>
            <a:r>
              <a:rPr lang="en-US" dirty="0" err="1">
                <a:latin typeface="Arial Narrow" panose="020B0606020202030204" pitchFamily="34" charset="0"/>
              </a:rPr>
              <a:t>aes</a:t>
            </a:r>
            <a:r>
              <a:rPr lang="en-US" dirty="0">
                <a:latin typeface="Arial Narrow" panose="020B0606020202030204" pitchFamily="34" charset="0"/>
              </a:rPr>
              <a:t>(x=</a:t>
            </a:r>
            <a:r>
              <a:rPr lang="en-US" dirty="0" err="1">
                <a:latin typeface="Arial Narrow" panose="020B0606020202030204" pitchFamily="34" charset="0"/>
              </a:rPr>
              <a:t>hp</a:t>
            </a:r>
            <a:r>
              <a:rPr lang="en-US" dirty="0">
                <a:latin typeface="Arial Narrow" panose="020B0606020202030204" pitchFamily="34" charset="0"/>
              </a:rPr>
              <a:t>, y=mpg, color=</a:t>
            </a:r>
            <a:r>
              <a:rPr lang="en-US" dirty="0" err="1">
                <a:latin typeface="Arial Narrow" panose="020B0606020202030204" pitchFamily="34" charset="0"/>
              </a:rPr>
              <a:t>cyl</a:t>
            </a:r>
            <a:r>
              <a:rPr lang="en-US" dirty="0">
                <a:latin typeface="Arial Narrow" panose="020B0606020202030204" pitchFamily="34" charset="0"/>
              </a:rPr>
              <a:t>, shape=</a:t>
            </a:r>
            <a:r>
              <a:rPr lang="en-US" dirty="0" err="1">
                <a:latin typeface="Arial Narrow" panose="020B0606020202030204" pitchFamily="34" charset="0"/>
              </a:rPr>
              <a:t>cyl</a:t>
            </a:r>
            <a:r>
              <a:rPr lang="en-US" dirty="0">
                <a:latin typeface="Arial Narrow" panose="020B0606020202030204" pitchFamily="34" charset="0"/>
              </a:rPr>
              <a:t>)) +</a:t>
            </a:r>
          </a:p>
          <a:p>
            <a:r>
              <a:rPr lang="en-US" dirty="0">
                <a:latin typeface="Arial Narrow" panose="020B0606020202030204" pitchFamily="34" charset="0"/>
              </a:rPr>
              <a:t>    </a:t>
            </a:r>
            <a:r>
              <a:rPr lang="en-US" dirty="0" err="1">
                <a:latin typeface="Arial Narrow" panose="020B0606020202030204" pitchFamily="34" charset="0"/>
              </a:rPr>
              <a:t>geom_point</a:t>
            </a:r>
            <a:r>
              <a:rPr lang="en-US" dirty="0">
                <a:latin typeface="Arial Narrow" panose="020B0606020202030204" pitchFamily="34" charset="0"/>
              </a:rPr>
              <a:t>(size=3) +</a:t>
            </a:r>
          </a:p>
          <a:p>
            <a:r>
              <a:rPr lang="en-US" dirty="0">
                <a:latin typeface="Arial Narrow" panose="020B0606020202030204" pitchFamily="34" charset="0"/>
              </a:rPr>
              <a:t>    </a:t>
            </a:r>
            <a:r>
              <a:rPr lang="en-US" b="1" dirty="0" err="1">
                <a:latin typeface="Arial Narrow" panose="020B0606020202030204" pitchFamily="34" charset="0"/>
              </a:rPr>
              <a:t>geom_smooth</a:t>
            </a:r>
            <a:r>
              <a:rPr lang="en-US" b="1" dirty="0">
                <a:latin typeface="Arial Narrow" panose="020B0606020202030204" pitchFamily="34" charset="0"/>
              </a:rPr>
              <a:t>(method="lm", </a:t>
            </a:r>
            <a:r>
              <a:rPr lang="en-US" b="1" dirty="0" err="1">
                <a:latin typeface="Arial Narrow" panose="020B0606020202030204" pitchFamily="34" charset="0"/>
              </a:rPr>
              <a:t>aes</a:t>
            </a:r>
            <a:r>
              <a:rPr lang="en-US" b="1" dirty="0">
                <a:latin typeface="Arial Narrow" panose="020B0606020202030204" pitchFamily="34" charset="0"/>
              </a:rPr>
              <a:t>(fill=</a:t>
            </a:r>
            <a:r>
              <a:rPr lang="en-US" b="1" dirty="0" err="1">
                <a:latin typeface="Arial Narrow" panose="020B0606020202030204" pitchFamily="34" charset="0"/>
              </a:rPr>
              <a:t>cyl</a:t>
            </a:r>
            <a:r>
              <a:rPr lang="en-US" b="1" dirty="0">
                <a:latin typeface="Arial Narrow" panose="020B0606020202030204" pitchFamily="34" charset="0"/>
              </a:rPr>
              <a:t>))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9160" y="1143000"/>
            <a:ext cx="4193334" cy="370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79904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ggplot2: </a:t>
            </a:r>
            <a:r>
              <a:rPr lang="en-US" dirty="0" err="1"/>
              <a:t>GoG</a:t>
            </a:r>
            <a:r>
              <a:rPr lang="en-US" dirty="0"/>
              <a:t> -&gt; graphic language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The implementation of </a:t>
            </a:r>
            <a:r>
              <a:rPr lang="en-US" sz="2800" dirty="0" err="1"/>
              <a:t>GoG</a:t>
            </a:r>
            <a:r>
              <a:rPr lang="en-US" sz="2800" dirty="0"/>
              <a:t> ideas in ggplot2 for R created a more expressive language for data graphs</a:t>
            </a:r>
          </a:p>
          <a:p>
            <a:pPr lvl="1"/>
            <a:r>
              <a:rPr lang="en-US" sz="2400" dirty="0">
                <a:solidFill>
                  <a:srgbClr val="FF0000"/>
                </a:solidFill>
              </a:rPr>
              <a:t>layers</a:t>
            </a:r>
            <a:r>
              <a:rPr lang="en-US" sz="2400" dirty="0"/>
              <a:t>:  graph elements combined with “+” (read: “and”)</a:t>
            </a:r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pPr lvl="1"/>
            <a:r>
              <a:rPr lang="en-US" sz="2400" dirty="0">
                <a:solidFill>
                  <a:srgbClr val="FF0000"/>
                </a:solidFill>
              </a:rPr>
              <a:t>theme</a:t>
            </a:r>
            <a:r>
              <a:rPr lang="en-US" sz="2400" dirty="0"/>
              <a:t>s: change graphic elements consistently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752600" y="2895600"/>
            <a:ext cx="3276600" cy="8309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Arial Narrow" pitchFamily="34" charset="0"/>
              </a:rPr>
              <a:t>ggplot</a:t>
            </a:r>
            <a:r>
              <a:rPr lang="en-US" sz="1600" dirty="0">
                <a:latin typeface="Arial Narrow" pitchFamily="34" charset="0"/>
              </a:rPr>
              <a:t>(</a:t>
            </a:r>
            <a:r>
              <a:rPr lang="en-US" sz="1600" dirty="0" err="1">
                <a:latin typeface="Arial Narrow" pitchFamily="34" charset="0"/>
              </a:rPr>
              <a:t>mtcars</a:t>
            </a:r>
            <a:r>
              <a:rPr lang="en-US" sz="1600" dirty="0">
                <a:latin typeface="Arial Narrow" pitchFamily="34" charset="0"/>
              </a:rPr>
              <a:t>, </a:t>
            </a:r>
            <a:r>
              <a:rPr lang="en-US" sz="1600" dirty="0" err="1">
                <a:latin typeface="Arial Narrow" pitchFamily="34" charset="0"/>
              </a:rPr>
              <a:t>aes</a:t>
            </a:r>
            <a:r>
              <a:rPr lang="en-US" sz="1600" dirty="0">
                <a:latin typeface="Arial Narrow" pitchFamily="34" charset="0"/>
              </a:rPr>
              <a:t>(x=</a:t>
            </a:r>
            <a:r>
              <a:rPr lang="en-US" sz="1600" dirty="0" err="1">
                <a:latin typeface="Arial Narrow" pitchFamily="34" charset="0"/>
              </a:rPr>
              <a:t>hp</a:t>
            </a:r>
            <a:r>
              <a:rPr lang="en-US" sz="1600" dirty="0">
                <a:latin typeface="Arial Narrow" pitchFamily="34" charset="0"/>
              </a:rPr>
              <a:t>,  y=mpg)) +</a:t>
            </a:r>
          </a:p>
          <a:p>
            <a:r>
              <a:rPr lang="en-US" sz="1600" dirty="0">
                <a:latin typeface="Arial Narrow" pitchFamily="34" charset="0"/>
              </a:rPr>
              <a:t>     </a:t>
            </a:r>
            <a:r>
              <a:rPr lang="en-US" sz="1600" dirty="0" err="1">
                <a:latin typeface="Arial Narrow" pitchFamily="34" charset="0"/>
              </a:rPr>
              <a:t>geom_point</a:t>
            </a:r>
            <a:r>
              <a:rPr lang="en-US" sz="1600" dirty="0">
                <a:latin typeface="Arial Narrow" pitchFamily="34" charset="0"/>
              </a:rPr>
              <a:t>(</a:t>
            </a:r>
            <a:r>
              <a:rPr lang="en-US" sz="1600" dirty="0" err="1">
                <a:latin typeface="Arial Narrow" pitchFamily="34" charset="0"/>
              </a:rPr>
              <a:t>aes</a:t>
            </a:r>
            <a:r>
              <a:rPr lang="en-US" sz="1600" dirty="0">
                <a:latin typeface="Arial Narrow" pitchFamily="34" charset="0"/>
              </a:rPr>
              <a:t>(color = </a:t>
            </a:r>
            <a:r>
              <a:rPr lang="en-US" sz="1600" dirty="0" err="1">
                <a:latin typeface="Arial Narrow" pitchFamily="34" charset="0"/>
              </a:rPr>
              <a:t>cyl</a:t>
            </a:r>
            <a:r>
              <a:rPr lang="en-US" sz="1600" dirty="0">
                <a:latin typeface="Arial Narrow" pitchFamily="34" charset="0"/>
              </a:rPr>
              <a:t>)) +</a:t>
            </a:r>
          </a:p>
          <a:p>
            <a:r>
              <a:rPr lang="en-US" sz="1600" dirty="0">
                <a:latin typeface="Arial Narrow" pitchFamily="34" charset="0"/>
              </a:rPr>
              <a:t>     </a:t>
            </a:r>
            <a:r>
              <a:rPr lang="en-US" sz="1600" dirty="0" err="1">
                <a:latin typeface="Arial Narrow" pitchFamily="34" charset="0"/>
              </a:rPr>
              <a:t>geom_smooth</a:t>
            </a:r>
            <a:r>
              <a:rPr lang="en-US" sz="1600" dirty="0">
                <a:latin typeface="Arial Narrow" pitchFamily="34" charset="0"/>
              </a:rPr>
              <a:t>(method ="lm") +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4572000"/>
            <a:ext cx="4695238" cy="19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33764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ggplot2: more </a:t>
            </a:r>
            <a:r>
              <a:rPr lang="en-US" dirty="0" err="1"/>
              <a:t>geoms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57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295400"/>
            <a:ext cx="4191429" cy="534857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181600" y="1447800"/>
            <a:ext cx="35052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ggplot2 facilitates graphical thinking by making a clear separation among: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mapping data variables to plot features (</a:t>
            </a:r>
            <a:r>
              <a:rPr lang="en-US" dirty="0" err="1">
                <a:solidFill>
                  <a:srgbClr val="FF0000"/>
                </a:solidFill>
              </a:rPr>
              <a:t>aes</a:t>
            </a:r>
            <a:r>
              <a:rPr lang="en-US" dirty="0">
                <a:solidFill>
                  <a:srgbClr val="FF0000"/>
                </a:solidFill>
              </a:rPr>
              <a:t>());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geometric objects (</a:t>
            </a:r>
            <a:r>
              <a:rPr lang="en-US" dirty="0" err="1">
                <a:solidFill>
                  <a:srgbClr val="FF0000"/>
                </a:solidFill>
              </a:rPr>
              <a:t>geom</a:t>
            </a:r>
            <a:r>
              <a:rPr lang="en-US" dirty="0">
                <a:solidFill>
                  <a:srgbClr val="FF0000"/>
                </a:solidFill>
              </a:rPr>
              <a:t>_())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statistical summaries (</a:t>
            </a:r>
            <a:r>
              <a:rPr lang="en-US" dirty="0">
                <a:solidFill>
                  <a:srgbClr val="FF0000"/>
                </a:solidFill>
              </a:rPr>
              <a:t>stat_())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152806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ggplot2: layers &amp; </a:t>
            </a:r>
            <a:r>
              <a:rPr lang="en-US" dirty="0" err="1"/>
              <a:t>aes</a:t>
            </a:r>
            <a:r>
              <a:rPr lang="en-US" dirty="0"/>
              <a:t>()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1170432"/>
            <a:ext cx="4246667" cy="371333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09600" y="5029200"/>
            <a:ext cx="6096000" cy="12003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Arial Narrow" panose="020B0606020202030204" pitchFamily="34" charset="0"/>
              </a:rPr>
              <a:t>ggplot</a:t>
            </a:r>
            <a:r>
              <a:rPr lang="en-US" dirty="0">
                <a:latin typeface="Arial Narrow" panose="020B0606020202030204" pitchFamily="34" charset="0"/>
              </a:rPr>
              <a:t>(</a:t>
            </a:r>
            <a:r>
              <a:rPr lang="en-US" dirty="0" err="1">
                <a:latin typeface="Arial Narrow" panose="020B0606020202030204" pitchFamily="34" charset="0"/>
              </a:rPr>
              <a:t>mtcars</a:t>
            </a:r>
            <a:r>
              <a:rPr lang="en-US" dirty="0">
                <a:latin typeface="Arial Narrow" panose="020B0606020202030204" pitchFamily="34" charset="0"/>
              </a:rPr>
              <a:t>, </a:t>
            </a:r>
            <a:r>
              <a:rPr lang="en-US" dirty="0" err="1">
                <a:latin typeface="Arial Narrow" panose="020B0606020202030204" pitchFamily="34" charset="0"/>
              </a:rPr>
              <a:t>aes</a:t>
            </a:r>
            <a:r>
              <a:rPr lang="en-US" dirty="0">
                <a:latin typeface="Arial Narrow" panose="020B0606020202030204" pitchFamily="34" charset="0"/>
              </a:rPr>
              <a:t>(x=</a:t>
            </a:r>
            <a:r>
              <a:rPr lang="en-US" dirty="0" err="1">
                <a:latin typeface="Arial Narrow" panose="020B0606020202030204" pitchFamily="34" charset="0"/>
              </a:rPr>
              <a:t>hp</a:t>
            </a:r>
            <a:r>
              <a:rPr lang="en-US" dirty="0">
                <a:latin typeface="Arial Narrow" panose="020B0606020202030204" pitchFamily="34" charset="0"/>
              </a:rPr>
              <a:t>, y=mpg)) +</a:t>
            </a:r>
          </a:p>
          <a:p>
            <a:r>
              <a:rPr lang="en-US" dirty="0">
                <a:latin typeface="Arial Narrow" panose="020B0606020202030204" pitchFamily="34" charset="0"/>
              </a:rPr>
              <a:t>    </a:t>
            </a:r>
            <a:r>
              <a:rPr lang="en-US" dirty="0" err="1">
                <a:latin typeface="Arial Narrow" panose="020B0606020202030204" pitchFamily="34" charset="0"/>
              </a:rPr>
              <a:t>geom_point</a:t>
            </a:r>
            <a:r>
              <a:rPr lang="en-US" dirty="0">
                <a:latin typeface="Arial Narrow" panose="020B0606020202030204" pitchFamily="34" charset="0"/>
              </a:rPr>
              <a:t>(size=3, </a:t>
            </a:r>
            <a:r>
              <a:rPr lang="en-US" dirty="0" err="1">
                <a:latin typeface="Arial Narrow" panose="020B0606020202030204" pitchFamily="34" charset="0"/>
              </a:rPr>
              <a:t>aes</a:t>
            </a:r>
            <a:r>
              <a:rPr lang="en-US" dirty="0">
                <a:latin typeface="Arial Narrow" panose="020B0606020202030204" pitchFamily="34" charset="0"/>
              </a:rPr>
              <a:t>(color=</a:t>
            </a:r>
            <a:r>
              <a:rPr lang="en-US" dirty="0" err="1">
                <a:latin typeface="Arial Narrow" panose="020B0606020202030204" pitchFamily="34" charset="0"/>
              </a:rPr>
              <a:t>cyl</a:t>
            </a:r>
            <a:r>
              <a:rPr lang="en-US" dirty="0">
                <a:latin typeface="Arial Narrow" panose="020B0606020202030204" pitchFamily="34" charset="0"/>
              </a:rPr>
              <a:t>, shape=</a:t>
            </a:r>
            <a:r>
              <a:rPr lang="en-US" dirty="0" err="1">
                <a:latin typeface="Arial Narrow" panose="020B0606020202030204" pitchFamily="34" charset="0"/>
              </a:rPr>
              <a:t>cyl</a:t>
            </a:r>
            <a:r>
              <a:rPr lang="en-US" dirty="0">
                <a:latin typeface="Arial Narrow" panose="020B0606020202030204" pitchFamily="34" charset="0"/>
              </a:rPr>
              <a:t>)) +</a:t>
            </a:r>
          </a:p>
          <a:p>
            <a:r>
              <a:rPr lang="en-US" dirty="0">
                <a:latin typeface="Arial Narrow" panose="020B0606020202030204" pitchFamily="34" charset="0"/>
              </a:rPr>
              <a:t>    </a:t>
            </a:r>
            <a:r>
              <a:rPr lang="en-US" dirty="0" err="1">
                <a:latin typeface="Arial Narrow" panose="020B0606020202030204" pitchFamily="34" charset="0"/>
              </a:rPr>
              <a:t>geom_smooth</a:t>
            </a:r>
            <a:r>
              <a:rPr lang="en-US" dirty="0">
                <a:latin typeface="Arial Narrow" panose="020B0606020202030204" pitchFamily="34" charset="0"/>
              </a:rPr>
              <a:t>(method="lm", </a:t>
            </a:r>
            <a:r>
              <a:rPr lang="en-US" dirty="0" err="1">
                <a:latin typeface="Arial Narrow" panose="020B0606020202030204" pitchFamily="34" charset="0"/>
              </a:rPr>
              <a:t>aes</a:t>
            </a:r>
            <a:r>
              <a:rPr lang="en-US" dirty="0">
                <a:latin typeface="Arial Narrow" panose="020B0606020202030204" pitchFamily="34" charset="0"/>
              </a:rPr>
              <a:t>(color=</a:t>
            </a:r>
            <a:r>
              <a:rPr lang="en-US" dirty="0" err="1">
                <a:latin typeface="Arial Narrow" panose="020B0606020202030204" pitchFamily="34" charset="0"/>
              </a:rPr>
              <a:t>cyl</a:t>
            </a:r>
            <a:r>
              <a:rPr lang="en-US" dirty="0">
                <a:latin typeface="Arial Narrow" panose="020B0606020202030204" pitchFamily="34" charset="0"/>
              </a:rPr>
              <a:t>, fill=</a:t>
            </a:r>
            <a:r>
              <a:rPr lang="en-US" dirty="0" err="1">
                <a:latin typeface="Arial Narrow" panose="020B0606020202030204" pitchFamily="34" charset="0"/>
              </a:rPr>
              <a:t>cyl</a:t>
            </a:r>
            <a:r>
              <a:rPr lang="en-US" dirty="0">
                <a:latin typeface="Arial Narrow" panose="020B0606020202030204" pitchFamily="34" charset="0"/>
              </a:rPr>
              <a:t>)) +</a:t>
            </a:r>
          </a:p>
          <a:p>
            <a:r>
              <a:rPr lang="en-US" dirty="0">
                <a:latin typeface="Arial Narrow" panose="020B0606020202030204" pitchFamily="34" charset="0"/>
              </a:rPr>
              <a:t>    </a:t>
            </a:r>
            <a:r>
              <a:rPr lang="en-US" b="1" dirty="0" err="1">
                <a:latin typeface="Arial Narrow" panose="020B0606020202030204" pitchFamily="34" charset="0"/>
              </a:rPr>
              <a:t>geom_smooth</a:t>
            </a:r>
            <a:r>
              <a:rPr lang="en-US" b="1" dirty="0">
                <a:latin typeface="Arial Narrow" panose="020B0606020202030204" pitchFamily="34" charset="0"/>
              </a:rPr>
              <a:t>(method="loess", color="black", se=FALSE)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447800"/>
            <a:ext cx="411480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Aesthetic attributes in the </a:t>
            </a:r>
            <a:r>
              <a:rPr lang="en-US" sz="2000" dirty="0" err="1"/>
              <a:t>ggplot</a:t>
            </a:r>
            <a:r>
              <a:rPr lang="en-US" sz="2000" dirty="0"/>
              <a:t>() call are passed to </a:t>
            </a:r>
            <a:r>
              <a:rPr lang="en-US" sz="2000" dirty="0" err="1"/>
              <a:t>geom</a:t>
            </a:r>
            <a:r>
              <a:rPr lang="en-US" sz="2000" dirty="0"/>
              <a:t>_() layers</a:t>
            </a:r>
          </a:p>
          <a:p>
            <a:endParaRPr lang="en-US" dirty="0"/>
          </a:p>
          <a:p>
            <a:r>
              <a:rPr lang="en-US" dirty="0"/>
              <a:t>Other attributes can be passed as </a:t>
            </a:r>
            <a:r>
              <a:rPr lang="en-US" dirty="0">
                <a:highlight>
                  <a:srgbClr val="FFFF00"/>
                </a:highlight>
              </a:rPr>
              <a:t>constants</a:t>
            </a:r>
            <a:r>
              <a:rPr lang="en-US" dirty="0"/>
              <a:t> (size=3, color=“black”) or</a:t>
            </a:r>
          </a:p>
          <a:p>
            <a:r>
              <a:rPr lang="en-US" dirty="0"/>
              <a:t>with </a:t>
            </a:r>
            <a:r>
              <a:rPr lang="en-US" dirty="0" err="1">
                <a:highlight>
                  <a:srgbClr val="FFFF00"/>
                </a:highlight>
              </a:rPr>
              <a:t>aes</a:t>
            </a:r>
            <a:r>
              <a:rPr lang="en-US" dirty="0"/>
              <a:t>(color=, …) in different layers</a:t>
            </a:r>
          </a:p>
          <a:p>
            <a:endParaRPr lang="en-US" dirty="0"/>
          </a:p>
          <a:p>
            <a:r>
              <a:rPr lang="en-US" dirty="0"/>
              <a:t>This plot adds an </a:t>
            </a:r>
            <a:r>
              <a:rPr lang="en-US" dirty="0">
                <a:highlight>
                  <a:srgbClr val="FFFF00"/>
                </a:highlight>
              </a:rPr>
              <a:t>overall</a:t>
            </a:r>
            <a:r>
              <a:rPr lang="en-US" dirty="0"/>
              <a:t> loess smooth to the previous plot</a:t>
            </a:r>
          </a:p>
        </p:txBody>
      </p:sp>
    </p:spTree>
    <p:extLst>
      <p:ext uri="{BB962C8B-B14F-4D97-AF65-F5344CB8AC3E}">
        <p14:creationId xmlns:p14="http://schemas.microsoft.com/office/powerpoint/2010/main" val="293226954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ggplot2: themes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1170432"/>
            <a:ext cx="4200000" cy="365333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95400"/>
            <a:ext cx="40386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 the graphical attributes of ggplot2 are governed by themes – settings for all aspects of a plot</a:t>
            </a:r>
          </a:p>
          <a:p>
            <a:endParaRPr lang="en-US" dirty="0"/>
          </a:p>
          <a:p>
            <a:r>
              <a:rPr lang="en-US" dirty="0"/>
              <a:t>A given plot can be rendered quite differently just by changing the theme</a:t>
            </a:r>
          </a:p>
          <a:p>
            <a:endParaRPr lang="en-US" dirty="0"/>
          </a:p>
          <a:p>
            <a:r>
              <a:rPr lang="en-US" dirty="0"/>
              <a:t>If you haven’t saved the </a:t>
            </a:r>
            <a:r>
              <a:rPr lang="en-US" dirty="0" err="1"/>
              <a:t>ggplot</a:t>
            </a:r>
            <a:r>
              <a:rPr lang="en-US" dirty="0"/>
              <a:t> object, </a:t>
            </a:r>
            <a:r>
              <a:rPr lang="en-US" dirty="0" err="1"/>
              <a:t>last_plot</a:t>
            </a:r>
            <a:r>
              <a:rPr lang="en-US" dirty="0"/>
              <a:t>() gives you something to work with further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03123" y="4462522"/>
            <a:ext cx="4114800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 </a:t>
            </a:r>
            <a:r>
              <a:rPr lang="en-US" dirty="0" err="1"/>
              <a:t>last_plot</a:t>
            </a:r>
            <a:r>
              <a:rPr lang="en-US" dirty="0"/>
              <a:t>() + </a:t>
            </a:r>
            <a:r>
              <a:rPr lang="en-US" dirty="0" err="1"/>
              <a:t>theme_bw</a:t>
            </a:r>
            <a:r>
              <a:rPr lang="en-US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8482197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02821-1D54-435B-A9F4-D3A43BED4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Willard C. Brinton: An ode to graphs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9AA0579-AAEA-43C0-B1DA-6493A62BD2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08BE46-EA0A-4904-99ED-6B53CDE5EF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06694"/>
            <a:ext cx="6209590" cy="563655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D67FF7E-3F1C-476B-8824-714AF0BE3B09}"/>
              </a:ext>
            </a:extLst>
          </p:cNvPr>
          <p:cNvSpPr txBox="1"/>
          <p:nvPr/>
        </p:nvSpPr>
        <p:spPr>
          <a:xfrm>
            <a:off x="6858000" y="1295400"/>
            <a:ext cx="1828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W. C. Brinton,</a:t>
            </a:r>
          </a:p>
          <a:p>
            <a:r>
              <a:rPr lang="en-US" i="1" dirty="0"/>
              <a:t>Graphic Presentation</a:t>
            </a:r>
            <a:r>
              <a:rPr lang="en-US" dirty="0"/>
              <a:t>, 1939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E8822B-4816-4CA4-BBC1-C4B82F802F2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045" y="2495729"/>
            <a:ext cx="1333500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06856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EF0D82-4437-4242-97A0-DDBDCF431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ggplot2: themes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B62E29E-55F4-41A8-BFEC-843D0883BA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60</a:t>
            </a:fld>
            <a:endParaRPr lang="en-US"/>
          </a:p>
        </p:txBody>
      </p:sp>
      <p:pic>
        <p:nvPicPr>
          <p:cNvPr id="5" name="Picture 4" descr="Chart, box and whisker chart&#10;&#10;Description automatically generated">
            <a:extLst>
              <a:ext uri="{FF2B5EF4-FFF2-40B4-BE49-F238E27FC236}">
                <a16:creationId xmlns:a16="http://schemas.microsoft.com/office/drawing/2014/main" id="{90419520-B580-4D55-9AFE-1BD028FA97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810" y="1908382"/>
            <a:ext cx="6676190" cy="17238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66E6F0B-9A99-403B-B7DD-1D7C7523E402}"/>
              </a:ext>
            </a:extLst>
          </p:cNvPr>
          <p:cNvSpPr txBox="1"/>
          <p:nvPr/>
        </p:nvSpPr>
        <p:spPr>
          <a:xfrm>
            <a:off x="457200" y="12192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Built-in </a:t>
            </a:r>
            <a:r>
              <a:rPr lang="en-US" dirty="0" err="1"/>
              <a:t>ggplot</a:t>
            </a:r>
            <a:r>
              <a:rPr lang="en-US" dirty="0"/>
              <a:t> themes provide a wide variety of basic graph styles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4FEB24-485E-4A6F-BF1C-77887761C093}"/>
              </a:ext>
            </a:extLst>
          </p:cNvPr>
          <p:cNvSpPr txBox="1"/>
          <p:nvPr/>
        </p:nvSpPr>
        <p:spPr>
          <a:xfrm>
            <a:off x="457200" y="3962400"/>
            <a:ext cx="784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Other packages provide custom themes, or you can easily define your own 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16EB55F-3C4A-4CBD-98D0-EDB8887FBA21}"/>
              </a:ext>
            </a:extLst>
          </p:cNvPr>
          <p:cNvGrpSpPr/>
          <p:nvPr/>
        </p:nvGrpSpPr>
        <p:grpSpPr>
          <a:xfrm>
            <a:off x="762000" y="4548689"/>
            <a:ext cx="6681770" cy="1828800"/>
            <a:chOff x="762000" y="4548689"/>
            <a:chExt cx="6681770" cy="1828800"/>
          </a:xfrm>
        </p:grpSpPr>
        <p:pic>
          <p:nvPicPr>
            <p:cNvPr id="9" name="Picture 8" descr="Chart, box and whisker chart&#10;&#10;Description automatically generated">
              <a:extLst>
                <a:ext uri="{FF2B5EF4-FFF2-40B4-BE49-F238E27FC236}">
                  <a16:creationId xmlns:a16="http://schemas.microsoft.com/office/drawing/2014/main" id="{269CA559-3C0C-414E-9CCA-46DB36EFF29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2000" y="4548689"/>
              <a:ext cx="2033571" cy="1828800"/>
            </a:xfrm>
            <a:prstGeom prst="rect">
              <a:avLst/>
            </a:prstGeom>
          </p:spPr>
        </p:pic>
        <p:pic>
          <p:nvPicPr>
            <p:cNvPr id="11" name="Picture 10" descr="Chart, box and whisker chart&#10;&#10;Description automatically generated">
              <a:extLst>
                <a:ext uri="{FF2B5EF4-FFF2-40B4-BE49-F238E27FC236}">
                  <a16:creationId xmlns:a16="http://schemas.microsoft.com/office/drawing/2014/main" id="{C7C5D6C3-99B1-4779-BE5A-81660FFD393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86101" y="4548689"/>
              <a:ext cx="2033570" cy="1828800"/>
            </a:xfrm>
            <a:prstGeom prst="rect">
              <a:avLst/>
            </a:prstGeom>
          </p:spPr>
        </p:pic>
        <p:pic>
          <p:nvPicPr>
            <p:cNvPr id="13" name="Picture 12" descr="Chart, box and whisker chart&#10;&#10;Description automatically generated">
              <a:extLst>
                <a:ext uri="{FF2B5EF4-FFF2-40B4-BE49-F238E27FC236}">
                  <a16:creationId xmlns:a16="http://schemas.microsoft.com/office/drawing/2014/main" id="{73C0936D-8A89-4D9B-AFA7-903C8A2EEE9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10200" y="4548689"/>
              <a:ext cx="2033570" cy="1828800"/>
            </a:xfrm>
            <a:prstGeom prst="rect">
              <a:avLst/>
            </a:prstGeom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F6880FF5-47A5-4ABA-A27C-73481D4F09EA}"/>
              </a:ext>
            </a:extLst>
          </p:cNvPr>
          <p:cNvSpPr txBox="1"/>
          <p:nvPr/>
        </p:nvSpPr>
        <p:spPr>
          <a:xfrm>
            <a:off x="3435299" y="6414507"/>
            <a:ext cx="1600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1200" dirty="0" err="1">
                <a:latin typeface="Arial Unicode MS" panose="020B0604020202020204" pitchFamily="34" charset="-128"/>
              </a:rPr>
              <a:t>theme_economist</a:t>
            </a:r>
            <a:r>
              <a:rPr lang="en-US" altLang="en-US" sz="1200" dirty="0">
                <a:latin typeface="Arial Unicode MS" panose="020B0604020202020204" pitchFamily="34" charset="-128"/>
              </a:rPr>
              <a:t>()</a:t>
            </a:r>
            <a:r>
              <a:rPr lang="en-US" altLang="en-US" sz="1200" dirty="0"/>
              <a:t> </a:t>
            </a:r>
            <a:endParaRPr lang="en-US" altLang="en-US" sz="1200" dirty="0">
              <a:latin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C96A9A2-9001-435D-B117-6C1B86E3FFC1}"/>
              </a:ext>
            </a:extLst>
          </p:cNvPr>
          <p:cNvSpPr txBox="1"/>
          <p:nvPr/>
        </p:nvSpPr>
        <p:spPr>
          <a:xfrm>
            <a:off x="5943600" y="6414507"/>
            <a:ext cx="1447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theme_bluewhite</a:t>
            </a:r>
            <a:r>
              <a:rPr lang="en-US" sz="1200" dirty="0"/>
              <a:t>()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53BD95F-C97B-463C-9B59-BD315EDE6716}"/>
              </a:ext>
            </a:extLst>
          </p:cNvPr>
          <p:cNvSpPr txBox="1"/>
          <p:nvPr/>
        </p:nvSpPr>
        <p:spPr>
          <a:xfrm>
            <a:off x="1296083" y="6414507"/>
            <a:ext cx="12430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theme_hc</a:t>
            </a:r>
            <a:r>
              <a:rPr lang="en-US" sz="1200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111917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ggplot2: facets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229" y="3886200"/>
            <a:ext cx="6514286" cy="265714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828800"/>
            <a:ext cx="5181600" cy="1754326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Arial Narrow" panose="020B0606020202030204" pitchFamily="34" charset="0"/>
              </a:rPr>
              <a:t>plt</a:t>
            </a:r>
            <a:r>
              <a:rPr lang="en-US" dirty="0">
                <a:latin typeface="Arial Narrow" panose="020B0606020202030204" pitchFamily="34" charset="0"/>
              </a:rPr>
              <a:t> &lt;-</a:t>
            </a:r>
          </a:p>
          <a:p>
            <a:r>
              <a:rPr lang="en-US" dirty="0" err="1">
                <a:latin typeface="Arial Narrow" panose="020B0606020202030204" pitchFamily="34" charset="0"/>
              </a:rPr>
              <a:t>ggplot</a:t>
            </a:r>
            <a:r>
              <a:rPr lang="en-US" dirty="0">
                <a:latin typeface="Arial Narrow" panose="020B0606020202030204" pitchFamily="34" charset="0"/>
              </a:rPr>
              <a:t>(</a:t>
            </a:r>
            <a:r>
              <a:rPr lang="en-US" dirty="0" err="1">
                <a:latin typeface="Arial Narrow" panose="020B0606020202030204" pitchFamily="34" charset="0"/>
              </a:rPr>
              <a:t>mtcars</a:t>
            </a:r>
            <a:r>
              <a:rPr lang="en-US" dirty="0">
                <a:latin typeface="Arial Narrow" panose="020B0606020202030204" pitchFamily="34" charset="0"/>
              </a:rPr>
              <a:t>, </a:t>
            </a:r>
            <a:r>
              <a:rPr lang="en-US" dirty="0" err="1">
                <a:latin typeface="Arial Narrow" panose="020B0606020202030204" pitchFamily="34" charset="0"/>
              </a:rPr>
              <a:t>aes</a:t>
            </a:r>
            <a:r>
              <a:rPr lang="en-US" dirty="0">
                <a:latin typeface="Arial Narrow" panose="020B0606020202030204" pitchFamily="34" charset="0"/>
              </a:rPr>
              <a:t>(x=</a:t>
            </a:r>
            <a:r>
              <a:rPr lang="en-US" dirty="0" err="1">
                <a:latin typeface="Arial Narrow" panose="020B0606020202030204" pitchFamily="34" charset="0"/>
              </a:rPr>
              <a:t>hp</a:t>
            </a:r>
            <a:r>
              <a:rPr lang="en-US" dirty="0">
                <a:latin typeface="Arial Narrow" panose="020B0606020202030204" pitchFamily="34" charset="0"/>
              </a:rPr>
              <a:t>, y=mpg, color=</a:t>
            </a:r>
            <a:r>
              <a:rPr lang="en-US" dirty="0" err="1">
                <a:latin typeface="Arial Narrow" panose="020B0606020202030204" pitchFamily="34" charset="0"/>
              </a:rPr>
              <a:t>cyl</a:t>
            </a:r>
            <a:r>
              <a:rPr lang="en-US" dirty="0">
                <a:latin typeface="Arial Narrow" panose="020B0606020202030204" pitchFamily="34" charset="0"/>
              </a:rPr>
              <a:t>, shape=</a:t>
            </a:r>
            <a:r>
              <a:rPr lang="en-US" dirty="0" err="1">
                <a:latin typeface="Arial Narrow" panose="020B0606020202030204" pitchFamily="34" charset="0"/>
              </a:rPr>
              <a:t>cyl</a:t>
            </a:r>
            <a:r>
              <a:rPr lang="en-US" dirty="0">
                <a:latin typeface="Arial Narrow" panose="020B0606020202030204" pitchFamily="34" charset="0"/>
              </a:rPr>
              <a:t>)) +</a:t>
            </a:r>
          </a:p>
          <a:p>
            <a:r>
              <a:rPr lang="en-US" dirty="0">
                <a:latin typeface="Arial Narrow" panose="020B0606020202030204" pitchFamily="34" charset="0"/>
              </a:rPr>
              <a:t>	</a:t>
            </a:r>
            <a:r>
              <a:rPr lang="en-US" dirty="0" err="1">
                <a:latin typeface="Arial Narrow" panose="020B0606020202030204" pitchFamily="34" charset="0"/>
              </a:rPr>
              <a:t>geom_point</a:t>
            </a:r>
            <a:r>
              <a:rPr lang="en-US" dirty="0">
                <a:latin typeface="Arial Narrow" panose="020B0606020202030204" pitchFamily="34" charset="0"/>
              </a:rPr>
              <a:t>(size=3) +</a:t>
            </a:r>
          </a:p>
          <a:p>
            <a:r>
              <a:rPr lang="en-US" dirty="0">
                <a:latin typeface="Arial Narrow" panose="020B0606020202030204" pitchFamily="34" charset="0"/>
              </a:rPr>
              <a:t>	</a:t>
            </a:r>
            <a:r>
              <a:rPr lang="en-US" dirty="0" err="1">
                <a:latin typeface="Arial Narrow" panose="020B0606020202030204" pitchFamily="34" charset="0"/>
              </a:rPr>
              <a:t>geom_smooth</a:t>
            </a:r>
            <a:r>
              <a:rPr lang="en-US" dirty="0">
                <a:latin typeface="Arial Narrow" panose="020B0606020202030204" pitchFamily="34" charset="0"/>
              </a:rPr>
              <a:t>(method="lm", </a:t>
            </a:r>
            <a:r>
              <a:rPr lang="en-US" dirty="0" err="1">
                <a:latin typeface="Arial Narrow" panose="020B0606020202030204" pitchFamily="34" charset="0"/>
              </a:rPr>
              <a:t>aes</a:t>
            </a:r>
            <a:r>
              <a:rPr lang="en-US" dirty="0">
                <a:latin typeface="Arial Narrow" panose="020B0606020202030204" pitchFamily="34" charset="0"/>
              </a:rPr>
              <a:t>(fill=</a:t>
            </a:r>
            <a:r>
              <a:rPr lang="en-US" dirty="0" err="1">
                <a:latin typeface="Arial Narrow" panose="020B0606020202030204" pitchFamily="34" charset="0"/>
              </a:rPr>
              <a:t>cyl</a:t>
            </a:r>
            <a:r>
              <a:rPr lang="en-US" dirty="0">
                <a:latin typeface="Arial Narrow" panose="020B0606020202030204" pitchFamily="34" charset="0"/>
              </a:rPr>
              <a:t>)) </a:t>
            </a:r>
          </a:p>
          <a:p>
            <a:endParaRPr lang="en-US" dirty="0">
              <a:latin typeface="Arial Narrow" panose="020B0606020202030204" pitchFamily="34" charset="0"/>
            </a:endParaRPr>
          </a:p>
          <a:p>
            <a:r>
              <a:rPr lang="en-US" b="1" dirty="0" err="1">
                <a:latin typeface="Arial Narrow" panose="020B0606020202030204" pitchFamily="34" charset="0"/>
              </a:rPr>
              <a:t>plt</a:t>
            </a:r>
            <a:r>
              <a:rPr lang="en-US" b="1" dirty="0">
                <a:latin typeface="Arial Narrow" panose="020B0606020202030204" pitchFamily="34" charset="0"/>
              </a:rPr>
              <a:t> + </a:t>
            </a:r>
            <a:r>
              <a:rPr lang="en-US" b="1" dirty="0" err="1">
                <a:latin typeface="Arial Narrow" panose="020B0606020202030204" pitchFamily="34" charset="0"/>
              </a:rPr>
              <a:t>facet_wrap</a:t>
            </a:r>
            <a:r>
              <a:rPr lang="en-US" b="1" dirty="0">
                <a:latin typeface="Arial Narrow" panose="020B0606020202030204" pitchFamily="34" charset="0"/>
              </a:rPr>
              <a:t>(~gear)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2954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Facets divide a plot into separate subplots based on one or more discrete variables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020080-334F-4588-B716-045064A6E1C8}"/>
              </a:ext>
            </a:extLst>
          </p:cNvPr>
          <p:cNvSpPr txBox="1"/>
          <p:nvPr/>
        </p:nvSpPr>
        <p:spPr>
          <a:xfrm>
            <a:off x="5867400" y="2875975"/>
            <a:ext cx="2743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Syntax:</a:t>
            </a:r>
          </a:p>
          <a:p>
            <a:r>
              <a:rPr lang="en-US" sz="1600" b="1" dirty="0" err="1">
                <a:highlight>
                  <a:srgbClr val="FFFF00"/>
                </a:highlight>
              </a:rPr>
              <a:t>facet_wrap</a:t>
            </a:r>
            <a:r>
              <a:rPr lang="en-US" sz="1600" b="1" dirty="0">
                <a:highlight>
                  <a:srgbClr val="FFFF00"/>
                </a:highlight>
              </a:rPr>
              <a:t>(</a:t>
            </a:r>
            <a:r>
              <a:rPr lang="en-US" sz="1600" b="1" dirty="0" err="1">
                <a:highlight>
                  <a:srgbClr val="FFFF00"/>
                </a:highlight>
              </a:rPr>
              <a:t>rowvar</a:t>
            </a:r>
            <a:r>
              <a:rPr lang="en-US" sz="1600" b="1" dirty="0">
                <a:highlight>
                  <a:srgbClr val="FFFF00"/>
                </a:highlight>
              </a:rPr>
              <a:t> ~ </a:t>
            </a:r>
            <a:r>
              <a:rPr lang="en-US" sz="1600" b="1" dirty="0" err="1">
                <a:highlight>
                  <a:srgbClr val="FFFF00"/>
                </a:highlight>
              </a:rPr>
              <a:t>colvar</a:t>
            </a:r>
            <a:r>
              <a:rPr lang="en-US" sz="1600" b="1" dirty="0">
                <a:highlight>
                  <a:srgbClr val="FFFF00"/>
                </a:highlight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28740860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ggplot2: extensions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62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194560"/>
            <a:ext cx="8297143" cy="347428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36228" y="1143000"/>
            <a:ext cx="82505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ggplot2 provides a </a:t>
            </a:r>
            <a:r>
              <a:rPr lang="en-US" dirty="0">
                <a:solidFill>
                  <a:srgbClr val="FF0000"/>
                </a:solidFill>
              </a:rPr>
              <a:t>prototype</a:t>
            </a:r>
            <a:r>
              <a:rPr lang="en-US" dirty="0"/>
              <a:t> system for implementing new </a:t>
            </a:r>
            <a:r>
              <a:rPr lang="en-US" dirty="0" err="1"/>
              <a:t>geoms</a:t>
            </a:r>
            <a:r>
              <a:rPr lang="en-US" dirty="0"/>
              <a:t>, stats, themes, …</a:t>
            </a:r>
          </a:p>
          <a:p>
            <a:r>
              <a:rPr lang="en-US" dirty="0"/>
              <a:t>Many of these are listed at </a:t>
            </a:r>
            <a:r>
              <a:rPr lang="en-US" dirty="0">
                <a:hlinkClick r:id="rId3"/>
              </a:rPr>
              <a:t>https://exts.ggplot2.tidyverse.org/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6582388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ggplot2: extensions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63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36228" y="1143000"/>
            <a:ext cx="82505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ggplot2 provides a </a:t>
            </a:r>
            <a:r>
              <a:rPr lang="en-US" dirty="0">
                <a:solidFill>
                  <a:srgbClr val="FF0000"/>
                </a:solidFill>
              </a:rPr>
              <a:t>prototype</a:t>
            </a:r>
            <a:r>
              <a:rPr lang="en-US" dirty="0"/>
              <a:t> system for implementing new </a:t>
            </a:r>
            <a:r>
              <a:rPr lang="en-US" dirty="0" err="1"/>
              <a:t>geoms</a:t>
            </a:r>
            <a:r>
              <a:rPr lang="en-US" dirty="0"/>
              <a:t>, stats, themes, …</a:t>
            </a:r>
          </a:p>
          <a:p>
            <a:r>
              <a:rPr lang="en-US" dirty="0"/>
              <a:t>Many of these are listed at </a:t>
            </a:r>
            <a:r>
              <a:rPr lang="en-US" dirty="0">
                <a:hlinkClick r:id="rId3"/>
              </a:rPr>
              <a:t>https://exts.ggplot2.tidyverse.org/</a:t>
            </a:r>
            <a:r>
              <a:rPr lang="en-US" dirty="0"/>
              <a:t> </a:t>
            </a:r>
          </a:p>
        </p:txBody>
      </p:sp>
      <p:pic>
        <p:nvPicPr>
          <p:cNvPr id="8" name="Picture 7" descr="Graphical user interface&#10;&#10;Description automatically generated">
            <a:extLst>
              <a:ext uri="{FF2B5EF4-FFF2-40B4-BE49-F238E27FC236}">
                <a16:creationId xmlns:a16="http://schemas.microsoft.com/office/drawing/2014/main" id="{B3E8083A-7349-468D-8898-F0AF0879CD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057400"/>
            <a:ext cx="8289524" cy="3215238"/>
          </a:xfrm>
          <a:prstGeom prst="rect">
            <a:avLst/>
          </a:prstGeom>
        </p:spPr>
      </p:pic>
      <p:pic>
        <p:nvPicPr>
          <p:cNvPr id="10" name="Picture 9" descr="Chart, scatter chart&#10;&#10;Description automatically generated">
            <a:extLst>
              <a:ext uri="{FF2B5EF4-FFF2-40B4-BE49-F238E27FC236}">
                <a16:creationId xmlns:a16="http://schemas.microsoft.com/office/drawing/2014/main" id="{CE7131DB-F61E-4E3D-BDE3-E54E7C53CD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2724" y="1968912"/>
            <a:ext cx="2667000" cy="2148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8583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71B906-2022-46BC-8764-CE9568547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ggplot2: extensions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E60EACF-7BF3-41C4-BE6B-2CCA65C8D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BC0FF3-87EC-40E8-ADF2-04FEE15A91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1" y="1066801"/>
            <a:ext cx="2191429" cy="30333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DA65646-9442-4A2B-A026-0BEA252DD8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5945" y="1139075"/>
            <a:ext cx="2971800" cy="2971800"/>
          </a:xfrm>
          <a:prstGeom prst="rect">
            <a:avLst/>
          </a:prstGeom>
        </p:spPr>
      </p:pic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EE07DBBF-6313-41E5-91F2-BDA2B71C42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7745" y="1593622"/>
            <a:ext cx="3200423" cy="1979691"/>
          </a:xfrm>
          <a:prstGeom prst="rect">
            <a:avLst/>
          </a:prstGeom>
        </p:spPr>
      </p:pic>
      <p:pic>
        <p:nvPicPr>
          <p:cNvPr id="11" name="Picture 10" descr="Chart, surface chart&#10;&#10;Description automatically generated">
            <a:extLst>
              <a:ext uri="{FF2B5EF4-FFF2-40B4-BE49-F238E27FC236}">
                <a16:creationId xmlns:a16="http://schemas.microsoft.com/office/drawing/2014/main" id="{C90F741B-6902-4A43-AF3B-1C1778942D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2" y="4588491"/>
            <a:ext cx="3067050" cy="1853375"/>
          </a:xfrm>
          <a:prstGeom prst="rect">
            <a:avLst/>
          </a:prstGeom>
        </p:spPr>
      </p:pic>
      <p:pic>
        <p:nvPicPr>
          <p:cNvPr id="15" name="Picture 14" descr="Chart&#10;&#10;Description automatically generated">
            <a:extLst>
              <a:ext uri="{FF2B5EF4-FFF2-40B4-BE49-F238E27FC236}">
                <a16:creationId xmlns:a16="http://schemas.microsoft.com/office/drawing/2014/main" id="{5E14BD2C-C3BF-4188-9575-9E242412170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8341" y="4688459"/>
            <a:ext cx="2769165" cy="201168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B2BB0CA-A3FE-43CD-AE35-9FE1DF688DF6}"/>
              </a:ext>
            </a:extLst>
          </p:cNvPr>
          <p:cNvSpPr txBox="1"/>
          <p:nvPr/>
        </p:nvSpPr>
        <p:spPr>
          <a:xfrm>
            <a:off x="6324600" y="1303315"/>
            <a:ext cx="220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ggwordcloud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B7FA879-75F9-49D1-9170-8356D674F644}"/>
              </a:ext>
            </a:extLst>
          </p:cNvPr>
          <p:cNvSpPr txBox="1"/>
          <p:nvPr/>
        </p:nvSpPr>
        <p:spPr>
          <a:xfrm>
            <a:off x="228600" y="4249937"/>
            <a:ext cx="1447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/>
              <a:t>ggridges</a:t>
            </a:r>
            <a:endParaRPr lang="en-US" sz="16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3383724-193A-4501-9DE1-997B1ECDA6DD}"/>
              </a:ext>
            </a:extLst>
          </p:cNvPr>
          <p:cNvSpPr txBox="1"/>
          <p:nvPr/>
        </p:nvSpPr>
        <p:spPr>
          <a:xfrm>
            <a:off x="4354723" y="4271018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/>
              <a:t>ggstatsplo</a:t>
            </a:r>
            <a:r>
              <a:rPr lang="en-US" dirty="0" err="1"/>
              <a:t>t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4F48A1C-4A9A-4867-AC09-BF6E0A85DB8B}"/>
              </a:ext>
            </a:extLst>
          </p:cNvPr>
          <p:cNvSpPr txBox="1"/>
          <p:nvPr/>
        </p:nvSpPr>
        <p:spPr>
          <a:xfrm>
            <a:off x="6785394" y="4306824"/>
            <a:ext cx="2130006" cy="1323439"/>
          </a:xfrm>
          <a:prstGeom prst="rect">
            <a:avLst/>
          </a:prstGeom>
          <a:solidFill>
            <a:schemeClr val="tx2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The wide range of extensions indicates the power of ggplot2 as a general framework for data graphics</a:t>
            </a:r>
          </a:p>
        </p:txBody>
      </p:sp>
    </p:spTree>
    <p:extLst>
      <p:ext uri="{BB962C8B-B14F-4D97-AF65-F5344CB8AC3E}">
        <p14:creationId xmlns:p14="http://schemas.microsoft.com/office/powerpoint/2010/main" val="363522940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80DBB8-24B3-063D-D687-FBEEB3C0B4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 err="1"/>
              <a:t>gganimate</a:t>
            </a:r>
            <a:r>
              <a:rPr lang="en-CA" dirty="0"/>
              <a:t>: A grammar of animation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A2A690-0255-F790-9F6B-470B366391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 err="1">
                <a:latin typeface="Lucida Console" panose="020B0609040504020204" pitchFamily="49" charset="0"/>
              </a:rPr>
              <a:t>gganimate</a:t>
            </a:r>
            <a:r>
              <a:rPr lang="en-CA" dirty="0"/>
              <a:t> extends ggplot2 grammar to include a structured description of animation.</a:t>
            </a:r>
          </a:p>
          <a:p>
            <a:r>
              <a:rPr lang="en-CA" dirty="0">
                <a:sym typeface="Symbol" panose="05050102010706020507" pitchFamily="18" charset="2"/>
              </a:rPr>
              <a:t> </a:t>
            </a:r>
            <a:r>
              <a:rPr lang="en-CA" dirty="0"/>
              <a:t>New grammar classes added to a plot object specify how it should change with time.</a:t>
            </a:r>
          </a:p>
          <a:p>
            <a:pPr lvl="1"/>
            <a:r>
              <a:rPr lang="en-CA" dirty="0"/>
              <a:t> </a:t>
            </a:r>
            <a:r>
              <a:rPr lang="en-CA" sz="2000" dirty="0">
                <a:latin typeface="Lucida Console" panose="020B0609040504020204" pitchFamily="49" charset="0"/>
                <a:cs typeface="Courier New" panose="02070309020205020404" pitchFamily="49" charset="0"/>
              </a:rPr>
              <a:t>transition_*() </a:t>
            </a:r>
            <a:r>
              <a:rPr lang="en-CA" sz="2000" dirty="0"/>
              <a:t>how data should change and how it relates to itself across time.</a:t>
            </a:r>
          </a:p>
          <a:p>
            <a:pPr lvl="1"/>
            <a:r>
              <a:rPr lang="en-CA" sz="2000" dirty="0">
                <a:latin typeface="Lucida Console" panose="020B0609040504020204" pitchFamily="49" charset="0"/>
              </a:rPr>
              <a:t>view_*() </a:t>
            </a:r>
            <a:r>
              <a:rPr lang="en-CA" sz="2000" dirty="0"/>
              <a:t>how positional scales should change along the animation.</a:t>
            </a:r>
          </a:p>
          <a:p>
            <a:pPr lvl="1"/>
            <a:r>
              <a:rPr lang="en-CA" sz="2000" dirty="0">
                <a:latin typeface="Lucida Console" panose="020B0609040504020204" pitchFamily="49" charset="0"/>
              </a:rPr>
              <a:t>enter_*()/exit_*() </a:t>
            </a:r>
            <a:r>
              <a:rPr lang="en-CA" sz="2000" dirty="0"/>
              <a:t>how new data appear, and old data disappear over the animation.</a:t>
            </a:r>
          </a:p>
          <a:p>
            <a:pPr lvl="1"/>
            <a:r>
              <a:rPr lang="en-CA" sz="2000" dirty="0" err="1">
                <a:latin typeface="Lucida Console" panose="020B0609040504020204" pitchFamily="49" charset="0"/>
              </a:rPr>
              <a:t>ease_aes</a:t>
            </a:r>
            <a:r>
              <a:rPr lang="en-CA" sz="2000" dirty="0">
                <a:latin typeface="Lucida Console" panose="020B0609040504020204" pitchFamily="49" charset="0"/>
              </a:rPr>
              <a:t>() </a:t>
            </a:r>
            <a:r>
              <a:rPr lang="en-CA" sz="2000" dirty="0"/>
              <a:t>defines how different aesthetics should change over transitions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3C6C70-71D7-C5D0-A706-8ABCE80A47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40022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D11588-2823-BB69-CC1B-FEB54C1528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66</a:t>
            </a:fld>
            <a:endParaRPr lang="en-US"/>
          </a:p>
        </p:txBody>
      </p:sp>
      <p:pic>
        <p:nvPicPr>
          <p:cNvPr id="6" name="Picture 5" descr="A group of colored dots&#10;&#10;Description automatically generated">
            <a:extLst>
              <a:ext uri="{FF2B5EF4-FFF2-40B4-BE49-F238E27FC236}">
                <a16:creationId xmlns:a16="http://schemas.microsoft.com/office/drawing/2014/main" id="{DE4F7A3C-7843-CC99-E988-F5E4C92A97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941731"/>
            <a:ext cx="6400800" cy="4572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9256FBB-3A0D-7A16-C64D-C23771D506EE}"/>
              </a:ext>
            </a:extLst>
          </p:cNvPr>
          <p:cNvSpPr txBox="1"/>
          <p:nvPr/>
        </p:nvSpPr>
        <p:spPr>
          <a:xfrm>
            <a:off x="838200" y="344269"/>
            <a:ext cx="7391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Goal: Produce an animation of </a:t>
            </a:r>
            <a:r>
              <a:rPr lang="en-CA" dirty="0" err="1"/>
              <a:t>Rosling’s</a:t>
            </a:r>
            <a:r>
              <a:rPr lang="en-CA" dirty="0"/>
              <a:t> </a:t>
            </a:r>
            <a:r>
              <a:rPr lang="en-CA" dirty="0" err="1"/>
              <a:t>gapminder</a:t>
            </a:r>
            <a:r>
              <a:rPr lang="en-CA" dirty="0"/>
              <a:t> data, showing how life expectancy varies with GDP per capita.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Stratify by continent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Animate this by Year</a:t>
            </a:r>
          </a:p>
        </p:txBody>
      </p:sp>
    </p:spTree>
    <p:extLst>
      <p:ext uri="{BB962C8B-B14F-4D97-AF65-F5344CB8AC3E}">
        <p14:creationId xmlns:p14="http://schemas.microsoft.com/office/powerpoint/2010/main" val="102269085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0B66C23-F7D9-4EDF-06DF-334C5CE8D7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67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1A03CF-18E3-8A5B-1B3F-BA919BBB49A2}"/>
              </a:ext>
            </a:extLst>
          </p:cNvPr>
          <p:cNvSpPr txBox="1"/>
          <p:nvPr/>
        </p:nvSpPr>
        <p:spPr>
          <a:xfrm>
            <a:off x="609600" y="1752362"/>
            <a:ext cx="8229600" cy="1600438"/>
          </a:xfrm>
          <a:prstGeom prst="rect">
            <a:avLst/>
          </a:prstGeom>
          <a:solidFill>
            <a:schemeClr val="accent6">
              <a:lumMod val="20000"/>
              <a:lumOff val="80000"/>
              <a:alpha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sz="1400" dirty="0">
                <a:latin typeface="Lucida Console" panose="020B0609040504020204" pitchFamily="49" charset="0"/>
              </a:rPr>
              <a:t>library(</a:t>
            </a:r>
            <a:r>
              <a:rPr lang="en-CA" sz="1400" dirty="0" err="1">
                <a:latin typeface="Lucida Console" panose="020B0609040504020204" pitchFamily="49" charset="0"/>
              </a:rPr>
              <a:t>gapminder</a:t>
            </a:r>
            <a:r>
              <a:rPr lang="en-CA" sz="1400" dirty="0">
                <a:latin typeface="Lucida Console" panose="020B0609040504020204" pitchFamily="49" charset="0"/>
              </a:rPr>
              <a:t>)</a:t>
            </a:r>
          </a:p>
          <a:p>
            <a:r>
              <a:rPr lang="en-CA" sz="1400" dirty="0" err="1">
                <a:latin typeface="Lucida Console" panose="020B0609040504020204" pitchFamily="49" charset="0"/>
              </a:rPr>
              <a:t>ggplot</a:t>
            </a:r>
            <a:r>
              <a:rPr lang="en-CA" sz="1400" dirty="0">
                <a:latin typeface="Lucida Console" panose="020B0609040504020204" pitchFamily="49" charset="0"/>
              </a:rPr>
              <a:t>(</a:t>
            </a:r>
            <a:r>
              <a:rPr lang="en-CA" sz="1400" dirty="0" err="1">
                <a:latin typeface="Lucida Console" panose="020B0609040504020204" pitchFamily="49" charset="0"/>
              </a:rPr>
              <a:t>gapminder</a:t>
            </a:r>
            <a:r>
              <a:rPr lang="en-CA" sz="1400" dirty="0">
                <a:latin typeface="Lucida Console" panose="020B0609040504020204" pitchFamily="49" charset="0"/>
              </a:rPr>
              <a:t>, </a:t>
            </a:r>
            <a:r>
              <a:rPr lang="en-CA" sz="1400" dirty="0" err="1">
                <a:latin typeface="Lucida Console" panose="020B0609040504020204" pitchFamily="49" charset="0"/>
              </a:rPr>
              <a:t>aes</a:t>
            </a:r>
            <a:r>
              <a:rPr lang="en-CA" sz="1400" dirty="0">
                <a:latin typeface="Lucida Console" panose="020B0609040504020204" pitchFamily="49" charset="0"/>
              </a:rPr>
              <a:t>(</a:t>
            </a:r>
            <a:r>
              <a:rPr lang="en-CA" sz="1400" b="1" dirty="0" err="1">
                <a:latin typeface="Lucida Console" panose="020B0609040504020204" pitchFamily="49" charset="0"/>
              </a:rPr>
              <a:t>gdpPercap</a:t>
            </a:r>
            <a:r>
              <a:rPr lang="en-CA" sz="1400" b="1" dirty="0">
                <a:latin typeface="Lucida Console" panose="020B0609040504020204" pitchFamily="49" charset="0"/>
              </a:rPr>
              <a:t>, </a:t>
            </a:r>
            <a:r>
              <a:rPr lang="en-CA" sz="1400" b="1" dirty="0" err="1">
                <a:latin typeface="Lucida Console" panose="020B0609040504020204" pitchFamily="49" charset="0"/>
              </a:rPr>
              <a:t>lifeExp</a:t>
            </a:r>
            <a:r>
              <a:rPr lang="en-CA" sz="1400" dirty="0">
                <a:latin typeface="Lucida Console" panose="020B0609040504020204" pitchFamily="49" charset="0"/>
              </a:rPr>
              <a:t>, </a:t>
            </a:r>
            <a:r>
              <a:rPr lang="en-CA" sz="1400" b="1" dirty="0">
                <a:latin typeface="Lucida Console" panose="020B0609040504020204" pitchFamily="49" charset="0"/>
              </a:rPr>
              <a:t>size = pop</a:t>
            </a:r>
            <a:r>
              <a:rPr lang="en-CA" sz="1400" dirty="0">
                <a:latin typeface="Lucida Console" panose="020B0609040504020204" pitchFamily="49" charset="0"/>
              </a:rPr>
              <a:t>, colour = country)) +</a:t>
            </a:r>
          </a:p>
          <a:p>
            <a:r>
              <a:rPr lang="en-CA" sz="1400" dirty="0">
                <a:latin typeface="Lucida Console" panose="020B0609040504020204" pitchFamily="49" charset="0"/>
              </a:rPr>
              <a:t>  </a:t>
            </a:r>
            <a:r>
              <a:rPr lang="en-CA" sz="1400" dirty="0" err="1">
                <a:latin typeface="Lucida Console" panose="020B0609040504020204" pitchFamily="49" charset="0"/>
              </a:rPr>
              <a:t>geom_point</a:t>
            </a:r>
            <a:r>
              <a:rPr lang="en-CA" sz="1400" dirty="0">
                <a:latin typeface="Lucida Console" panose="020B0609040504020204" pitchFamily="49" charset="0"/>
              </a:rPr>
              <a:t>(alpha = 0.7, </a:t>
            </a:r>
            <a:r>
              <a:rPr lang="en-CA" sz="1400" dirty="0" err="1">
                <a:latin typeface="Lucida Console" panose="020B0609040504020204" pitchFamily="49" charset="0"/>
              </a:rPr>
              <a:t>show.legend</a:t>
            </a:r>
            <a:r>
              <a:rPr lang="en-CA" sz="1400" dirty="0">
                <a:latin typeface="Lucida Console" panose="020B0609040504020204" pitchFamily="49" charset="0"/>
              </a:rPr>
              <a:t> = FALSE) +</a:t>
            </a:r>
          </a:p>
          <a:p>
            <a:r>
              <a:rPr lang="en-CA" sz="1400" dirty="0">
                <a:latin typeface="Lucida Console" panose="020B0609040504020204" pitchFamily="49" charset="0"/>
              </a:rPr>
              <a:t>  </a:t>
            </a:r>
            <a:r>
              <a:rPr lang="en-CA" sz="1400" dirty="0" err="1">
                <a:latin typeface="Lucida Console" panose="020B0609040504020204" pitchFamily="49" charset="0"/>
              </a:rPr>
              <a:t>scale_colour_manual</a:t>
            </a:r>
            <a:r>
              <a:rPr lang="en-CA" sz="1400" dirty="0">
                <a:latin typeface="Lucida Console" panose="020B0609040504020204" pitchFamily="49" charset="0"/>
              </a:rPr>
              <a:t>(values = </a:t>
            </a:r>
            <a:r>
              <a:rPr lang="en-CA" sz="1400" dirty="0" err="1">
                <a:latin typeface="Lucida Console" panose="020B0609040504020204" pitchFamily="49" charset="0"/>
              </a:rPr>
              <a:t>country_colors</a:t>
            </a:r>
            <a:r>
              <a:rPr lang="en-CA" sz="1400" dirty="0">
                <a:latin typeface="Lucida Console" panose="020B0609040504020204" pitchFamily="49" charset="0"/>
              </a:rPr>
              <a:t>) +</a:t>
            </a:r>
          </a:p>
          <a:p>
            <a:r>
              <a:rPr lang="en-CA" sz="1400" dirty="0">
                <a:latin typeface="Lucida Console" panose="020B0609040504020204" pitchFamily="49" charset="0"/>
              </a:rPr>
              <a:t>  </a:t>
            </a:r>
            <a:r>
              <a:rPr lang="en-CA" sz="1400" dirty="0" err="1">
                <a:latin typeface="Lucida Console" panose="020B0609040504020204" pitchFamily="49" charset="0"/>
              </a:rPr>
              <a:t>scale_size</a:t>
            </a:r>
            <a:r>
              <a:rPr lang="en-CA" sz="1400" dirty="0">
                <a:latin typeface="Lucida Console" panose="020B0609040504020204" pitchFamily="49" charset="0"/>
              </a:rPr>
              <a:t>(range = c(2, 12)) +</a:t>
            </a:r>
          </a:p>
          <a:p>
            <a:r>
              <a:rPr lang="en-CA" sz="1400" dirty="0">
                <a:latin typeface="Lucida Console" panose="020B0609040504020204" pitchFamily="49" charset="0"/>
              </a:rPr>
              <a:t>  scale_x_log10() +</a:t>
            </a:r>
          </a:p>
          <a:p>
            <a:r>
              <a:rPr lang="en-CA" sz="1400" dirty="0">
                <a:latin typeface="Lucida Console" panose="020B0609040504020204" pitchFamily="49" charset="0"/>
              </a:rPr>
              <a:t>  </a:t>
            </a:r>
            <a:r>
              <a:rPr lang="en-CA" sz="1400" b="1" dirty="0" err="1">
                <a:latin typeface="Lucida Console" panose="020B0609040504020204" pitchFamily="49" charset="0"/>
              </a:rPr>
              <a:t>facet_wrap</a:t>
            </a:r>
            <a:r>
              <a:rPr lang="en-CA" sz="1400" b="1" dirty="0">
                <a:latin typeface="Lucida Console" panose="020B0609040504020204" pitchFamily="49" charset="0"/>
              </a:rPr>
              <a:t>(~continent) </a:t>
            </a:r>
            <a:r>
              <a:rPr lang="en-CA" sz="1400" dirty="0">
                <a:latin typeface="Lucida Console" panose="020B0609040504020204" pitchFamily="49" charset="0"/>
              </a:rPr>
              <a:t>+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8BBB1E-00FC-3906-C925-D85879D4F7BF}"/>
              </a:ext>
            </a:extLst>
          </p:cNvPr>
          <p:cNvSpPr txBox="1"/>
          <p:nvPr/>
        </p:nvSpPr>
        <p:spPr>
          <a:xfrm>
            <a:off x="609600" y="457200"/>
            <a:ext cx="77724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Basic</a:t>
            </a:r>
            <a:r>
              <a:rPr lang="en-CA" sz="2000" dirty="0"/>
              <a:t> bubble plot by continent:  </a:t>
            </a:r>
            <a:r>
              <a:rPr lang="en-CA" sz="2000" dirty="0" err="1"/>
              <a:t>lifeExp</a:t>
            </a:r>
            <a:r>
              <a:rPr lang="en-CA" sz="2000" dirty="0"/>
              <a:t> ~ </a:t>
            </a:r>
            <a:r>
              <a:rPr lang="en-CA" sz="2000" dirty="0" err="1"/>
              <a:t>gdp</a:t>
            </a:r>
            <a:r>
              <a:rPr lang="en-CA" sz="2000" dirty="0"/>
              <a:t>;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000" b="1" dirty="0"/>
              <a:t>size</a:t>
            </a:r>
            <a:r>
              <a:rPr lang="en-CA" sz="2000" dirty="0"/>
              <a:t> ~ population;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000" b="1" dirty="0"/>
              <a:t>facet</a:t>
            </a:r>
            <a:r>
              <a:rPr lang="en-CA" sz="2000" dirty="0"/>
              <a:t> ~ continent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76B5F0-CFD9-7064-435F-F5B80DC77801}"/>
              </a:ext>
            </a:extLst>
          </p:cNvPr>
          <p:cNvSpPr txBox="1"/>
          <p:nvPr/>
        </p:nvSpPr>
        <p:spPr>
          <a:xfrm>
            <a:off x="609600" y="3507938"/>
            <a:ext cx="80772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Animate this: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change frame title;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transition over year;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interpolate linearly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214DE1-C3B9-7116-0582-8391C32EF443}"/>
              </a:ext>
            </a:extLst>
          </p:cNvPr>
          <p:cNvSpPr txBox="1"/>
          <p:nvPr/>
        </p:nvSpPr>
        <p:spPr>
          <a:xfrm>
            <a:off x="695036" y="5004137"/>
            <a:ext cx="7924800" cy="1015663"/>
          </a:xfrm>
          <a:prstGeom prst="rect">
            <a:avLst/>
          </a:prstGeom>
          <a:solidFill>
            <a:schemeClr val="accent6">
              <a:lumMod val="20000"/>
              <a:lumOff val="80000"/>
              <a:alpha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dirty="0"/>
              <a:t> </a:t>
            </a:r>
            <a:r>
              <a:rPr lang="en-CA" sz="1400" dirty="0">
                <a:latin typeface="Lucida Console" panose="020B0609040504020204" pitchFamily="49" charset="0"/>
              </a:rPr>
              <a:t>labs(title = 'Year: </a:t>
            </a:r>
            <a:r>
              <a:rPr lang="en-CA" sz="1400" b="1" dirty="0">
                <a:latin typeface="Lucida Console" panose="020B0609040504020204" pitchFamily="49" charset="0"/>
              </a:rPr>
              <a:t>{</a:t>
            </a:r>
            <a:r>
              <a:rPr lang="en-CA" sz="1400" b="1" dirty="0" err="1">
                <a:latin typeface="Lucida Console" panose="020B0609040504020204" pitchFamily="49" charset="0"/>
              </a:rPr>
              <a:t>frame_time</a:t>
            </a:r>
            <a:r>
              <a:rPr lang="en-CA" sz="1400" b="1" dirty="0">
                <a:latin typeface="Lucida Console" panose="020B0609040504020204" pitchFamily="49" charset="0"/>
              </a:rPr>
              <a:t>}’, </a:t>
            </a:r>
          </a:p>
          <a:p>
            <a:r>
              <a:rPr lang="en-CA" sz="1400" dirty="0">
                <a:latin typeface="Lucida Console" panose="020B0609040504020204" pitchFamily="49" charset="0"/>
              </a:rPr>
              <a:t>      x = 'GDP per capita', y = 'life expectancy') +</a:t>
            </a:r>
          </a:p>
          <a:p>
            <a:r>
              <a:rPr lang="en-CA" sz="1400" dirty="0">
                <a:latin typeface="Lucida Console" panose="020B0609040504020204" pitchFamily="49" charset="0"/>
              </a:rPr>
              <a:t>  </a:t>
            </a:r>
            <a:r>
              <a:rPr lang="en-CA" sz="1400" b="1" dirty="0" err="1">
                <a:latin typeface="Lucida Console" panose="020B0609040504020204" pitchFamily="49" charset="0"/>
              </a:rPr>
              <a:t>transition_time</a:t>
            </a:r>
            <a:r>
              <a:rPr lang="en-CA" sz="1400" b="1" dirty="0">
                <a:latin typeface="Lucida Console" panose="020B0609040504020204" pitchFamily="49" charset="0"/>
              </a:rPr>
              <a:t>(year) </a:t>
            </a:r>
            <a:r>
              <a:rPr lang="en-CA" sz="1400" dirty="0">
                <a:latin typeface="Lucida Console" panose="020B0609040504020204" pitchFamily="49" charset="0"/>
              </a:rPr>
              <a:t>+</a:t>
            </a:r>
          </a:p>
          <a:p>
            <a:r>
              <a:rPr lang="en-CA" sz="1400" dirty="0">
                <a:latin typeface="Lucida Console" panose="020B0609040504020204" pitchFamily="49" charset="0"/>
              </a:rPr>
              <a:t>  </a:t>
            </a:r>
            <a:r>
              <a:rPr lang="en-CA" sz="1400" b="1" dirty="0" err="1">
                <a:latin typeface="Lucida Console" panose="020B0609040504020204" pitchFamily="49" charset="0"/>
              </a:rPr>
              <a:t>ease_aes</a:t>
            </a:r>
            <a:r>
              <a:rPr lang="en-CA" sz="1400" b="1" dirty="0">
                <a:latin typeface="Lucida Console" panose="020B0609040504020204" pitchFamily="49" charset="0"/>
              </a:rPr>
              <a:t>('linear')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8C78BA-EA69-BFDC-E92D-A47C3580ABBF}"/>
              </a:ext>
            </a:extLst>
          </p:cNvPr>
          <p:cNvSpPr txBox="1"/>
          <p:nvPr/>
        </p:nvSpPr>
        <p:spPr>
          <a:xfrm>
            <a:off x="3352800" y="6231523"/>
            <a:ext cx="1905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/>
              <a:t>interpolate linearly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B91CD7C-E9E0-6BFD-BBCD-9B384BFE1066}"/>
              </a:ext>
            </a:extLst>
          </p:cNvPr>
          <p:cNvCxnSpPr>
            <a:stCxn id="7" idx="1"/>
          </p:cNvCxnSpPr>
          <p:nvPr/>
        </p:nvCxnSpPr>
        <p:spPr>
          <a:xfrm flipH="1" flipV="1">
            <a:off x="2819400" y="6018798"/>
            <a:ext cx="533400" cy="382002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711590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E37CF98-B5E3-9643-F8EA-90F8A0490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313" y="609600"/>
            <a:ext cx="7772400" cy="927100"/>
          </a:xfrm>
        </p:spPr>
        <p:txBody>
          <a:bodyPr/>
          <a:lstStyle/>
          <a:p>
            <a:pPr algn="ctr"/>
            <a:r>
              <a:rPr lang="en-CA" dirty="0"/>
              <a:t>Going Meta: Graphic notation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DE5181F-29C5-8B8B-ED08-4FD0628FD5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2313" y="996553"/>
            <a:ext cx="7772400" cy="1500187"/>
          </a:xfrm>
        </p:spPr>
        <p:txBody>
          <a:bodyPr/>
          <a:lstStyle/>
          <a:p>
            <a:r>
              <a:rPr lang="en-CA" dirty="0"/>
              <a:t>How do different software graphic languages make it easier or harder to produce the graph I want?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A5A559-8166-F2B8-AF6D-157BA1DAB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68</a:t>
            </a:fld>
            <a:endParaRPr lang="en-US"/>
          </a:p>
        </p:txBody>
      </p:sp>
      <p:pic>
        <p:nvPicPr>
          <p:cNvPr id="9" name="Picture 8" descr="A diagram of a computer program&#10;&#10;Description automatically generated">
            <a:extLst>
              <a:ext uri="{FF2B5EF4-FFF2-40B4-BE49-F238E27FC236}">
                <a16:creationId xmlns:a16="http://schemas.microsoft.com/office/drawing/2014/main" id="{A4E9D109-E4F6-D66E-E4BF-00F31FD3AD1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348" y="2743202"/>
            <a:ext cx="7956000" cy="254426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096C496-B681-D705-511F-B3E2F2DFDD7C}"/>
              </a:ext>
            </a:extLst>
          </p:cNvPr>
          <p:cNvSpPr txBox="1"/>
          <p:nvPr/>
        </p:nvSpPr>
        <p:spPr>
          <a:xfrm>
            <a:off x="621348" y="6172200"/>
            <a:ext cx="77606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From: Nicolas </a:t>
            </a:r>
            <a:r>
              <a:rPr lang="en-CA" dirty="0" err="1"/>
              <a:t>Kruchten</a:t>
            </a:r>
            <a:r>
              <a:rPr lang="en-CA" dirty="0"/>
              <a:t>, </a:t>
            </a:r>
            <a:r>
              <a:rPr lang="en-CA" dirty="0">
                <a:hlinkClick r:id="rId3"/>
              </a:rPr>
              <a:t>Usability of Visualization Notations 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8882017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FD2932-8645-3782-CD19-3A2C2692BC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Meta: Comparing graphic notation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6BD135-5340-B7E5-F0A3-00538626DF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sz="2400" dirty="0"/>
              <a:t>Graphs can be produced in a variety of software languages: </a:t>
            </a:r>
          </a:p>
          <a:p>
            <a:pPr lvl="1"/>
            <a:r>
              <a:rPr lang="en-CA" sz="2000" dirty="0"/>
              <a:t>D3, ggplot2, Vega-Lite, matplotlib, Seaborn, </a:t>
            </a:r>
            <a:r>
              <a:rPr lang="en-CA" sz="2000" dirty="0" err="1"/>
              <a:t>Plotly</a:t>
            </a:r>
            <a:r>
              <a:rPr lang="en-CA" sz="2000" dirty="0"/>
              <a:t>, …</a:t>
            </a:r>
          </a:p>
          <a:p>
            <a:r>
              <a:rPr lang="en-CA" sz="2400" dirty="0"/>
              <a:t>How do they differ is ease of use, efficiency of expression?</a:t>
            </a:r>
          </a:p>
          <a:p>
            <a:r>
              <a:rPr lang="en-CA" sz="2400" dirty="0">
                <a:solidFill>
                  <a:srgbClr val="0070C0"/>
                </a:solidFill>
              </a:rPr>
              <a:t>Cognitive dimensions </a:t>
            </a:r>
            <a:r>
              <a:rPr lang="en-CA" sz="2400" dirty="0"/>
              <a:t>of notations?</a:t>
            </a:r>
          </a:p>
          <a:p>
            <a:pPr lvl="1"/>
            <a:r>
              <a:rPr lang="en-CA" sz="2200" b="1" dirty="0">
                <a:solidFill>
                  <a:srgbClr val="0070C0"/>
                </a:solidFill>
              </a:rPr>
              <a:t>viscosity</a:t>
            </a:r>
            <a:r>
              <a:rPr lang="en-CA" sz="2200" dirty="0"/>
              <a:t> (how easy to make changes to specifications), </a:t>
            </a:r>
          </a:p>
          <a:p>
            <a:pPr lvl="1"/>
            <a:r>
              <a:rPr lang="en-CA" sz="2200" b="1" dirty="0">
                <a:solidFill>
                  <a:srgbClr val="0070C0"/>
                </a:solidFill>
              </a:rPr>
              <a:t>abstraction</a:t>
            </a:r>
            <a:r>
              <a:rPr lang="en-CA" sz="2200" dirty="0"/>
              <a:t> (how easy to extend the notation), </a:t>
            </a:r>
          </a:p>
          <a:p>
            <a:pPr lvl="1"/>
            <a:r>
              <a:rPr lang="en-CA" sz="2200" b="1" dirty="0">
                <a:solidFill>
                  <a:srgbClr val="0070C0"/>
                </a:solidFill>
              </a:rPr>
              <a:t>closeness of mapping </a:t>
            </a:r>
            <a:r>
              <a:rPr lang="en-CA" sz="2200" dirty="0"/>
              <a:t>(how similar notation to target domain), </a:t>
            </a:r>
          </a:p>
          <a:p>
            <a:pPr lvl="1"/>
            <a:r>
              <a:rPr lang="en-CA" sz="2200" b="1" dirty="0">
                <a:solidFill>
                  <a:srgbClr val="0070C0"/>
                </a:solidFill>
              </a:rPr>
              <a:t>progressive evaluation </a:t>
            </a:r>
            <a:r>
              <a:rPr lang="en-CA" sz="2200" dirty="0"/>
              <a:t>(how easy to check work done to date),  </a:t>
            </a:r>
          </a:p>
          <a:p>
            <a:pPr lvl="1"/>
            <a:r>
              <a:rPr lang="en-CA" sz="2200" b="1" dirty="0">
                <a:solidFill>
                  <a:srgbClr val="0070C0"/>
                </a:solidFill>
              </a:rPr>
              <a:t>hard mental operations </a:t>
            </a:r>
            <a:r>
              <a:rPr lang="en-CA" sz="2200" dirty="0"/>
              <a:t>(how demanding notation is of working memory).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518D7F-22B5-6488-8AE6-B8C15C83A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69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13B431-6876-6FAB-B1A2-5A9DE8AF8AAF}"/>
              </a:ext>
            </a:extLst>
          </p:cNvPr>
          <p:cNvSpPr txBox="1"/>
          <p:nvPr/>
        </p:nvSpPr>
        <p:spPr>
          <a:xfrm>
            <a:off x="838200" y="6260068"/>
            <a:ext cx="731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hlinkClick r:id="rId2"/>
              </a:rPr>
              <a:t>https://en.wikipedia.org/wiki/Cognitive_dimensions_of_notations</a:t>
            </a:r>
            <a:r>
              <a:rPr lang="en-CA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255478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1490" y="365125"/>
            <a:ext cx="3840085" cy="169279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700"/>
              <a:t>Context: Statistical albums, 1870-1910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4A809D5-3600-46D4-A466-67F2349A5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1490" y="2316480"/>
            <a:ext cx="34290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1490" y="2575034"/>
            <a:ext cx="3840085" cy="34622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From ~ 1870—1910, statistical albums of official statistics on topics of </a:t>
            </a:r>
            <a:r>
              <a:rPr lang="en-US" altLang="en-US" sz="1800" dirty="0"/>
              <a:t>population, trade, moral &amp; political issues became widespread throughout Europe and the U.S.</a:t>
            </a:r>
          </a:p>
          <a:p>
            <a:r>
              <a:rPr lang="en-US" altLang="en-US" sz="1600" dirty="0"/>
              <a:t>France: </a:t>
            </a:r>
            <a:r>
              <a:rPr lang="en-US" altLang="en-US" sz="1600" i="1" dirty="0"/>
              <a:t>Album de </a:t>
            </a:r>
            <a:r>
              <a:rPr lang="en-US" altLang="en-US" sz="1600" i="1" dirty="0" err="1"/>
              <a:t>Statistique</a:t>
            </a:r>
            <a:r>
              <a:rPr lang="en-US" altLang="en-US" sz="1600" i="1" dirty="0"/>
              <a:t> </a:t>
            </a:r>
            <a:r>
              <a:rPr lang="en-US" altLang="en-US" sz="1600" i="1" dirty="0" err="1"/>
              <a:t>Graphique</a:t>
            </a:r>
            <a:r>
              <a:rPr lang="en-US" altLang="en-US" sz="1600" dirty="0"/>
              <a:t>: 1879-1899 (trade, commerce &amp; other topics)</a:t>
            </a:r>
          </a:p>
          <a:p>
            <a:r>
              <a:rPr lang="en-US" altLang="en-US" sz="1600" dirty="0"/>
              <a:t>USA: Census atlases: 1870/80/90--  </a:t>
            </a:r>
          </a:p>
          <a:p>
            <a:r>
              <a:rPr lang="fr-FR" altLang="en-US" sz="1600" dirty="0" err="1"/>
              <a:t>Switzerland</a:t>
            </a:r>
            <a:r>
              <a:rPr lang="fr-FR" altLang="en-US" sz="1600" dirty="0"/>
              <a:t>: </a:t>
            </a:r>
            <a:r>
              <a:rPr lang="fr-FR" altLang="en-US" sz="1600" i="1" dirty="0"/>
              <a:t>Atlas graphique de la Suisse</a:t>
            </a:r>
            <a:r>
              <a:rPr lang="fr-FR" altLang="en-US" sz="1600" dirty="0"/>
              <a:t>:1897, 1914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5206365" y="6356350"/>
            <a:ext cx="87439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21225AB-15B9-4C79-A121-04D1DC7E2307}" type="slidenum">
              <a:rPr lang="en-US" smtClean="0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7192F668-B462-4F4A-9873-1536813816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27"/>
          <a:stretch/>
        </p:blipFill>
        <p:spPr>
          <a:xfrm>
            <a:off x="4409136" y="10"/>
            <a:ext cx="4734863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77166430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DE6FCAD-72C0-BE8E-F9C3-611189485E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Software metrics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82A0D7-C740-2CF4-D227-9ACEDE5A9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70</a:t>
            </a:fld>
            <a:endParaRPr lang="en-US"/>
          </a:p>
        </p:txBody>
      </p:sp>
      <p:pic>
        <p:nvPicPr>
          <p:cNvPr id="6" name="Picture 5" descr="A screenshot of a graph&#10;&#10;Description automatically generated">
            <a:extLst>
              <a:ext uri="{FF2B5EF4-FFF2-40B4-BE49-F238E27FC236}">
                <a16:creationId xmlns:a16="http://schemas.microsoft.com/office/drawing/2014/main" id="{D964A22F-000B-A5C8-C3D9-BB2692057DD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3266658"/>
            <a:ext cx="4913775" cy="30035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F5AEAFB-8A7F-9523-9EC6-BBCB9E074E67}"/>
              </a:ext>
            </a:extLst>
          </p:cNvPr>
          <p:cNvSpPr txBox="1"/>
          <p:nvPr/>
        </p:nvSpPr>
        <p:spPr>
          <a:xfrm>
            <a:off x="457200" y="1066800"/>
            <a:ext cx="82296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/>
              </a:buClr>
              <a:buSzPct val="115000"/>
              <a:buFont typeface="Arial" panose="020B0604020202020204" pitchFamily="34" charset="0"/>
              <a:buChar char="•"/>
            </a:pPr>
            <a:r>
              <a:rPr lang="en-CA" sz="2000" dirty="0"/>
              <a:t>Generate a collection of graph types</a:t>
            </a:r>
          </a:p>
          <a:p>
            <a:pPr marL="285750" indent="-285750">
              <a:buClr>
                <a:schemeClr val="accent1"/>
              </a:buClr>
              <a:buSzPct val="115000"/>
              <a:buFont typeface="Arial" panose="020B0604020202020204" pitchFamily="34" charset="0"/>
              <a:buChar char="•"/>
            </a:pPr>
            <a:r>
              <a:rPr lang="en-CA" sz="2000" dirty="0"/>
              <a:t>Code each in a variety of specification languages &amp; implementations</a:t>
            </a:r>
          </a:p>
          <a:p>
            <a:pPr marL="285750" indent="-285750">
              <a:buClr>
                <a:schemeClr val="accent1"/>
              </a:buClr>
              <a:buSzPct val="115000"/>
              <a:buFont typeface="Arial" panose="020B0604020202020204" pitchFamily="34" charset="0"/>
              <a:buChar char="•"/>
            </a:pPr>
            <a:r>
              <a:rPr lang="en-CA" sz="2000" dirty="0"/>
              <a:t>Calculate metrics for each: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b="1" dirty="0">
                <a:solidFill>
                  <a:srgbClr val="0070C0"/>
                </a:solidFill>
              </a:rPr>
              <a:t>Terseness</a:t>
            </a:r>
            <a:r>
              <a:rPr lang="en-CA" dirty="0"/>
              <a:t>: # characters in code for given graph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b="1" dirty="0">
                <a:solidFill>
                  <a:srgbClr val="0070C0"/>
                </a:solidFill>
              </a:rPr>
              <a:t>Economy</a:t>
            </a:r>
            <a:r>
              <a:rPr lang="en-CA" dirty="0"/>
              <a:t>: Size of vocabulary (operators, functions, …) to combine/add new stuff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b="1" dirty="0">
                <a:solidFill>
                  <a:srgbClr val="0070C0"/>
                </a:solidFill>
              </a:rPr>
              <a:t>Viscosity</a:t>
            </a:r>
            <a:r>
              <a:rPr lang="en-CA" dirty="0"/>
              <a:t>: How hard to change one notation to another?</a:t>
            </a:r>
          </a:p>
        </p:txBody>
      </p:sp>
    </p:spTree>
    <p:extLst>
      <p:ext uri="{BB962C8B-B14F-4D97-AF65-F5344CB8AC3E}">
        <p14:creationId xmlns:p14="http://schemas.microsoft.com/office/powerpoint/2010/main" val="50220566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D25075-2F97-E16C-992C-79407E55E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 err="1"/>
              <a:t>Notascope</a:t>
            </a:r>
            <a:endParaRPr lang="en-CA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D16D3A-4D65-E53F-D694-2245635BB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71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FC143B-4716-6D73-8E3B-A86BCFE36DC2}"/>
              </a:ext>
            </a:extLst>
          </p:cNvPr>
          <p:cNvSpPr txBox="1"/>
          <p:nvPr/>
        </p:nvSpPr>
        <p:spPr>
          <a:xfrm>
            <a:off x="457200" y="10668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hlinkClick r:id="rId3"/>
              </a:rPr>
              <a:t>https://app.notascope.io/</a:t>
            </a:r>
            <a:r>
              <a:rPr lang="en-CA" dirty="0"/>
              <a:t>  - Online tool to demonstrate the metric-driven approach to graphic software evaluation</a:t>
            </a:r>
          </a:p>
        </p:txBody>
      </p:sp>
      <p:pic>
        <p:nvPicPr>
          <p:cNvPr id="6" name="Online Media 5" title="NotaScope - video walkthrough of tool">
            <a:hlinkClick r:id="" action="ppaction://media"/>
            <a:extLst>
              <a:ext uri="{FF2B5EF4-FFF2-40B4-BE49-F238E27FC236}">
                <a16:creationId xmlns:a16="http://schemas.microsoft.com/office/drawing/2014/main" id="{5932391F-0E9E-9DA3-A404-2FC3B22B9622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609600" y="1981200"/>
            <a:ext cx="7924800" cy="4476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506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0B0B1-30A1-66B6-C15B-AF44A34CCA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Evaluate, Analyze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1917EF5-F1DA-B4F2-0712-733A21816F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72</a:t>
            </a:fld>
            <a:endParaRPr lang="en-US"/>
          </a:p>
        </p:txBody>
      </p:sp>
      <p:pic>
        <p:nvPicPr>
          <p:cNvPr id="5" name="Picture 4" descr="A screenshot of a graph&#10;&#10;Description automatically generated">
            <a:extLst>
              <a:ext uri="{FF2B5EF4-FFF2-40B4-BE49-F238E27FC236}">
                <a16:creationId xmlns:a16="http://schemas.microsoft.com/office/drawing/2014/main" id="{16521986-2229-361E-A86E-2F65542B82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4000" y="1905000"/>
            <a:ext cx="5055000" cy="452652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3AD1E6E-C12B-B7CE-AB0B-749D83DFDA23}"/>
              </a:ext>
            </a:extLst>
          </p:cNvPr>
          <p:cNvSpPr txBox="1"/>
          <p:nvPr/>
        </p:nvSpPr>
        <p:spPr>
          <a:xfrm>
            <a:off x="457200" y="10668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Given a collection of graphs, implementations and metrics, we can better understand the how software languages differ in translation from IDEA </a:t>
            </a:r>
            <a:r>
              <a:rPr lang="en-CA" dirty="0">
                <a:sym typeface="Symbol" panose="05050102010706020507" pitchFamily="18" charset="2"/>
              </a:rPr>
              <a:t> CODE </a:t>
            </a:r>
            <a:r>
              <a:rPr lang="en-CA" dirty="0"/>
              <a:t> </a:t>
            </a:r>
            <a:r>
              <a:rPr lang="en-CA" dirty="0">
                <a:sym typeface="Symbol" panose="05050102010706020507" pitchFamily="18" charset="2"/>
              </a:rPr>
              <a:t> GRAPH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15442227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 larger view: Data science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Data science treats statistics &amp; data visualization as parts of a larger process</a:t>
            </a:r>
          </a:p>
          <a:p>
            <a:pPr lvl="1"/>
            <a:r>
              <a:rPr lang="en-US" sz="2000" dirty="0"/>
              <a:t>Data import: text files, data bases, web scraping, …</a:t>
            </a:r>
          </a:p>
          <a:p>
            <a:pPr lvl="1"/>
            <a:r>
              <a:rPr lang="en-US" sz="2000" dirty="0"/>
              <a:t>Data cleaning </a:t>
            </a:r>
            <a:r>
              <a:rPr lang="en-US" sz="2000" dirty="0">
                <a:sym typeface="Symbol"/>
              </a:rPr>
              <a:t> “tidy data”</a:t>
            </a:r>
          </a:p>
          <a:p>
            <a:pPr lvl="1"/>
            <a:r>
              <a:rPr lang="en-US" sz="2000" dirty="0">
                <a:sym typeface="Symbol"/>
              </a:rPr>
              <a:t>Model building &amp; visualization</a:t>
            </a:r>
          </a:p>
          <a:p>
            <a:pPr lvl="1"/>
            <a:r>
              <a:rPr lang="en-US" sz="2000" dirty="0">
                <a:sym typeface="Symbol"/>
              </a:rPr>
              <a:t>Reproducible report writing</a:t>
            </a:r>
            <a:endParaRPr lang="en-US" sz="2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73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3810000"/>
            <a:ext cx="6858000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51809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</a:t>
            </a:r>
            <a:r>
              <a:rPr lang="en-US" dirty="0" err="1"/>
              <a:t>tidyverse</a:t>
            </a:r>
            <a:r>
              <a:rPr lang="en-US" dirty="0"/>
              <a:t> of R packages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74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063496"/>
            <a:ext cx="7988891" cy="4319390"/>
          </a:xfrm>
          <a:prstGeom prst="rect">
            <a:avLst/>
          </a:prstGeom>
        </p:spPr>
      </p:pic>
      <p:pic>
        <p:nvPicPr>
          <p:cNvPr id="6" name="Picture 5" descr="A picture containing text, display, sign&#10;&#10;Description automatically generated">
            <a:extLst>
              <a:ext uri="{FF2B5EF4-FFF2-40B4-BE49-F238E27FC236}">
                <a16:creationId xmlns:a16="http://schemas.microsoft.com/office/drawing/2014/main" id="{A7F49E62-C2C1-4E6E-BDC5-EE78A3B034A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" y="219424"/>
            <a:ext cx="716661" cy="826389"/>
          </a:xfrm>
          <a:prstGeom prst="rect">
            <a:avLst/>
          </a:prstGeom>
        </p:spPr>
      </p:pic>
      <p:pic>
        <p:nvPicPr>
          <p:cNvPr id="8" name="Picture 7" descr="A picture containing text, display, sign&#10;&#10;Description automatically generated">
            <a:extLst>
              <a:ext uri="{FF2B5EF4-FFF2-40B4-BE49-F238E27FC236}">
                <a16:creationId xmlns:a16="http://schemas.microsoft.com/office/drawing/2014/main" id="{FDF62B52-3D2A-49BF-ADF3-6303221EBCE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0139" y="219424"/>
            <a:ext cx="716661" cy="82638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2842DD3-5070-4D8E-9F04-1FC2AE1C2391}"/>
              </a:ext>
            </a:extLst>
          </p:cNvPr>
          <p:cNvSpPr txBox="1"/>
          <p:nvPr/>
        </p:nvSpPr>
        <p:spPr>
          <a:xfrm>
            <a:off x="457199" y="12192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These ideas inspire a larger view of data analysis and graphics based on tidy principles.</a:t>
            </a:r>
          </a:p>
        </p:txBody>
      </p:sp>
    </p:spTree>
    <p:extLst>
      <p:ext uri="{BB962C8B-B14F-4D97-AF65-F5344CB8AC3E}">
        <p14:creationId xmlns:p14="http://schemas.microsoft.com/office/powerpoint/2010/main" val="30822155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885003F-797C-4F8D-A211-47A3CACDE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</a:t>
            </a:r>
            <a:r>
              <a:rPr lang="en-US" dirty="0" err="1"/>
              <a:t>tidyverse</a:t>
            </a:r>
            <a:r>
              <a:rPr lang="en-US" dirty="0"/>
              <a:t> expands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690AB3-99FE-481A-9C4E-1750BAE2E7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75</a:t>
            </a:fld>
            <a:endParaRPr lang="en-US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831A2728-CD22-46E6-B1F4-2F5F300C8C6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320877"/>
            <a:ext cx="7117093" cy="521803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F915486-E426-4B19-BE45-061ECFE92BD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0" y="1607382"/>
            <a:ext cx="712520" cy="822960"/>
          </a:xfrm>
          <a:prstGeom prst="rect">
            <a:avLst/>
          </a:prstGeom>
        </p:spPr>
      </p:pic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D1F00034-3831-4D30-8F59-88F9079986F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0" y="4972687"/>
            <a:ext cx="715618" cy="822960"/>
          </a:xfrm>
          <a:prstGeom prst="rect">
            <a:avLst/>
          </a:prstGeom>
        </p:spPr>
      </p:pic>
      <p:pic>
        <p:nvPicPr>
          <p:cNvPr id="12" name="Picture 11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CED98AE9-5289-4839-B5EB-8A54518079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880" y="5527935"/>
            <a:ext cx="868351" cy="100584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870EB2A-EC56-4562-BBD1-A6645734DB4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3021" y="3810000"/>
            <a:ext cx="789451" cy="914400"/>
          </a:xfrm>
          <a:prstGeom prst="rect">
            <a:avLst/>
          </a:prstGeom>
        </p:spPr>
      </p:pic>
      <p:pic>
        <p:nvPicPr>
          <p:cNvPr id="4" name="Picture 3" descr="A hexagon with white text&#10;&#10;Description automatically generated">
            <a:extLst>
              <a:ext uri="{FF2B5EF4-FFF2-40B4-BE49-F238E27FC236}">
                <a16:creationId xmlns:a16="http://schemas.microsoft.com/office/drawing/2014/main" id="{91A960C6-7DFD-7BAA-4640-AA74E57A8B6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0578" y="2615249"/>
            <a:ext cx="791894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599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Graphical developers in the Golden Age recognized the idea of “graphic language,” but could not define it. </a:t>
            </a:r>
          </a:p>
          <a:p>
            <a:r>
              <a:rPr lang="en-US" sz="2400" dirty="0" err="1"/>
              <a:t>Bertin</a:t>
            </a:r>
            <a:r>
              <a:rPr lang="en-US" sz="2400" dirty="0"/>
              <a:t> first formalized the relations between graphical features (“retinal variables”), data attributes (O, Q, ≠, ≡), and “reading levels”</a:t>
            </a:r>
          </a:p>
          <a:p>
            <a:r>
              <a:rPr lang="en-US" sz="2400" dirty="0"/>
              <a:t>Wilkinson, in </a:t>
            </a:r>
            <a:r>
              <a:rPr lang="en-US" sz="2400" dirty="0" err="1"/>
              <a:t>GoG</a:t>
            </a:r>
            <a:r>
              <a:rPr lang="en-US" sz="2400" dirty="0"/>
              <a:t>, created a comprehensive syntax and algebra to define any </a:t>
            </a:r>
            <a:r>
              <a:rPr lang="en-US" sz="2400" dirty="0">
                <a:solidFill>
                  <a:srgbClr val="0070C0"/>
                </a:solidFill>
              </a:rPr>
              <a:t>syntactically correct </a:t>
            </a:r>
            <a:r>
              <a:rPr lang="en-US" sz="2400" dirty="0"/>
              <a:t>graph</a:t>
            </a:r>
          </a:p>
          <a:p>
            <a:r>
              <a:rPr lang="en-US" sz="2400" dirty="0"/>
              <a:t>Wickham, in ggplot2, created an </a:t>
            </a:r>
            <a:r>
              <a:rPr lang="en-US" sz="2400" dirty="0">
                <a:solidFill>
                  <a:srgbClr val="0070C0"/>
                </a:solidFill>
              </a:rPr>
              <a:t>expressive</a:t>
            </a:r>
            <a:r>
              <a:rPr lang="en-US" sz="2400" dirty="0"/>
              <a:t> language to ease the translation of graphic ideas into plots.</a:t>
            </a:r>
          </a:p>
          <a:p>
            <a:r>
              <a:rPr lang="en-US" sz="2400" dirty="0"/>
              <a:t>More general views can evaluate </a:t>
            </a:r>
            <a:r>
              <a:rPr lang="en-US" sz="2400" dirty="0">
                <a:solidFill>
                  <a:srgbClr val="0070C0"/>
                </a:solidFill>
              </a:rPr>
              <a:t>usability</a:t>
            </a:r>
            <a:r>
              <a:rPr lang="en-US" sz="2400" dirty="0"/>
              <a:t> of graphic notations</a:t>
            </a:r>
          </a:p>
          <a:p>
            <a:r>
              <a:rPr lang="en-US" sz="2400" dirty="0" err="1"/>
              <a:t>Tidyverse</a:t>
            </a:r>
            <a:r>
              <a:rPr lang="en-US" sz="2400" dirty="0"/>
              <a:t> ideas place data analysis &amp; graphics within a communication-oriented, reproducible research framework.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769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AD01E6-3576-4578-A962-39C22AE5B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</a:t>
            </a:fld>
            <a:endParaRPr lang="en-US"/>
          </a:p>
        </p:txBody>
      </p:sp>
      <p:pic>
        <p:nvPicPr>
          <p:cNvPr id="6" name="Picture 5" descr="A picture containing text, covered, sign, bunch&#10;&#10;Description automatically generated">
            <a:extLst>
              <a:ext uri="{FF2B5EF4-FFF2-40B4-BE49-F238E27FC236}">
                <a16:creationId xmlns:a16="http://schemas.microsoft.com/office/drawing/2014/main" id="{AA308DFC-6C3C-4651-9111-2CCA345872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43" y="176619"/>
            <a:ext cx="9142857" cy="65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0233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Need for standardization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2672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Beautiful graphics: Yes, but all separate designs</a:t>
            </a:r>
          </a:p>
          <a:p>
            <a:pPr lvl="1"/>
            <a:r>
              <a:rPr lang="en-US" sz="2200" dirty="0"/>
              <a:t>Can anything be compared across countries?</a:t>
            </a:r>
          </a:p>
          <a:p>
            <a:r>
              <a:rPr lang="en-US" dirty="0"/>
              <a:t>Émile </a:t>
            </a:r>
            <a:r>
              <a:rPr lang="en-US" dirty="0" err="1"/>
              <a:t>Cheysson</a:t>
            </a:r>
            <a:r>
              <a:rPr lang="en-US" dirty="0"/>
              <a:t> (1878)</a:t>
            </a:r>
          </a:p>
          <a:p>
            <a:pPr lvl="1"/>
            <a:r>
              <a:rPr lang="en-US" sz="2200" i="1" dirty="0"/>
              <a:t>“The time will come when Science has to lay down general principles and decide on well-defined standards. We can no longer tolerate this sort of anarchy“</a:t>
            </a:r>
          </a:p>
          <a:p>
            <a:r>
              <a:rPr lang="en-US" dirty="0"/>
              <a:t>International statistical meetings (ISI)</a:t>
            </a:r>
          </a:p>
          <a:p>
            <a:pPr lvl="1"/>
            <a:r>
              <a:rPr lang="en-US" sz="2000" dirty="0"/>
              <a:t>1852 (Brussels), 1857 (Vienna), 1869 (The Hague), 1872 (St. Petersburg),  1876 (Budapest) …</a:t>
            </a:r>
          </a:p>
          <a:p>
            <a:pPr lvl="1"/>
            <a:r>
              <a:rPr lang="en-US" sz="2000" dirty="0"/>
              <a:t>Participants: </a:t>
            </a:r>
            <a:r>
              <a:rPr lang="en-US" sz="2000" dirty="0" err="1"/>
              <a:t>Quetelet</a:t>
            </a:r>
            <a:r>
              <a:rPr lang="en-US" sz="2000" dirty="0"/>
              <a:t>, </a:t>
            </a:r>
            <a:r>
              <a:rPr lang="en-US" sz="2000" dirty="0" err="1"/>
              <a:t>Cheysson</a:t>
            </a:r>
            <a:r>
              <a:rPr lang="en-US" sz="2000" dirty="0"/>
              <a:t>, Levasseur (France), Ernest Engel, Gustav von Mayr, Hans Schwabe (Germany), Francis Walker (U.S.), 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9</a:t>
            </a:fld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204626F-F406-44E5-B59D-C09D1DFD18C3}"/>
              </a:ext>
            </a:extLst>
          </p:cNvPr>
          <p:cNvGrpSpPr/>
          <p:nvPr/>
        </p:nvGrpSpPr>
        <p:grpSpPr>
          <a:xfrm>
            <a:off x="1401316" y="5210175"/>
            <a:ext cx="990600" cy="1374577"/>
            <a:chOff x="2917534" y="5257800"/>
            <a:chExt cx="990600" cy="1374577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26664" y="5257800"/>
              <a:ext cx="772341" cy="10058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2917534" y="6324600"/>
              <a:ext cx="9906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err="1"/>
                <a:t>Cheysson</a:t>
              </a:r>
              <a:endParaRPr lang="en-US" sz="1400" dirty="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C779E0A-FF52-40F2-9D24-D9325A656814}"/>
              </a:ext>
            </a:extLst>
          </p:cNvPr>
          <p:cNvGrpSpPr/>
          <p:nvPr/>
        </p:nvGrpSpPr>
        <p:grpSpPr>
          <a:xfrm>
            <a:off x="2804988" y="5210175"/>
            <a:ext cx="5433217" cy="1422202"/>
            <a:chOff x="2804988" y="5210175"/>
            <a:chExt cx="5433217" cy="1422202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09269CC-C242-4488-ABB2-A75F7024D28A}"/>
                </a:ext>
              </a:extLst>
            </p:cNvPr>
            <p:cNvGrpSpPr/>
            <p:nvPr/>
          </p:nvGrpSpPr>
          <p:grpSpPr>
            <a:xfrm>
              <a:off x="4071423" y="5257800"/>
              <a:ext cx="1066800" cy="1374577"/>
              <a:chOff x="4281234" y="5257800"/>
              <a:chExt cx="1066800" cy="1374577"/>
            </a:xfrm>
          </p:grpSpPr>
          <p:pic>
            <p:nvPicPr>
              <p:cNvPr id="1027" name="Picture 3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83024" y="5257800"/>
                <a:ext cx="863221" cy="10058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6" name="TextBox 5"/>
              <p:cNvSpPr txBox="1"/>
              <p:nvPr/>
            </p:nvSpPr>
            <p:spPr>
              <a:xfrm>
                <a:off x="4281234" y="6324600"/>
                <a:ext cx="10668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 err="1"/>
                  <a:t>Levasseur</a:t>
                </a:r>
                <a:endParaRPr lang="en-US" sz="1400" dirty="0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53EA62F-4898-4964-BF1E-A4A0C52DF7CB}"/>
                </a:ext>
              </a:extLst>
            </p:cNvPr>
            <p:cNvGrpSpPr/>
            <p:nvPr/>
          </p:nvGrpSpPr>
          <p:grpSpPr>
            <a:xfrm>
              <a:off x="5551295" y="5257800"/>
              <a:ext cx="1471961" cy="1374577"/>
              <a:chOff x="5556505" y="5257800"/>
              <a:chExt cx="1471961" cy="1374577"/>
            </a:xfrm>
          </p:grpSpPr>
          <p:pic>
            <p:nvPicPr>
              <p:cNvPr id="1028" name="Picture 4" descr="C:\Documents\milestone\images\portraits\180px-Ernst_Mayr.jpg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56505" y="5257800"/>
                <a:ext cx="1471961" cy="1005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" name="TextBox 6"/>
              <p:cNvSpPr txBox="1"/>
              <p:nvPr/>
            </p:nvSpPr>
            <p:spPr>
              <a:xfrm>
                <a:off x="5759085" y="6324600"/>
                <a:ext cx="10668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/>
                  <a:t>von </a:t>
                </a:r>
                <a:r>
                  <a:rPr lang="en-US" sz="1400" dirty="0" err="1"/>
                  <a:t>Mayr</a:t>
                </a:r>
                <a:endParaRPr lang="en-US" sz="1400" dirty="0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42B5572-E282-4A8F-8302-9014EF165A92}"/>
                </a:ext>
              </a:extLst>
            </p:cNvPr>
            <p:cNvGrpSpPr/>
            <p:nvPr/>
          </p:nvGrpSpPr>
          <p:grpSpPr>
            <a:xfrm>
              <a:off x="7436327" y="5257800"/>
              <a:ext cx="801878" cy="1374577"/>
              <a:chOff x="7436327" y="5257800"/>
              <a:chExt cx="801878" cy="1374577"/>
            </a:xfrm>
          </p:grpSpPr>
          <p:pic>
            <p:nvPicPr>
              <p:cNvPr id="1029" name="Picture 5" descr="C:\Documents\milestone\images\portraits\Francis_A_Walker_MIT_2.jpg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63363" y="5257800"/>
                <a:ext cx="747807" cy="1005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" name="TextBox 7"/>
              <p:cNvSpPr txBox="1"/>
              <p:nvPr/>
            </p:nvSpPr>
            <p:spPr>
              <a:xfrm>
                <a:off x="7436327" y="6324600"/>
                <a:ext cx="80187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/>
                  <a:t>Walker</a:t>
                </a:r>
              </a:p>
            </p:txBody>
          </p:sp>
        </p:grpSp>
        <p:pic>
          <p:nvPicPr>
            <p:cNvPr id="14" name="Picture 13" descr="A portrait of a person&#10;&#10;Description automatically generated">
              <a:extLst>
                <a:ext uri="{FF2B5EF4-FFF2-40B4-BE49-F238E27FC236}">
                  <a16:creationId xmlns:a16="http://schemas.microsoft.com/office/drawing/2014/main" id="{1E107DEF-8243-4BD7-8744-2735A2211B2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04988" y="5210175"/>
              <a:ext cx="853363" cy="1371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72445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 w="25400">
          <a:solidFill>
            <a:srgbClr val="FF0000"/>
          </a:solidFill>
          <a:tailEnd type="arrow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Langren-talk">
  <a:themeElements>
    <a:clrScheme name="Langren-tal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ngren-talk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  <a:ext uri="{91240B29-F687-4F45-9708-019B960494DF}">
            <a14:hiddenLine xmlns:a14="http://schemas.microsoft.com/office/drawing/2010/main" w="1905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  <a:ext uri="{91240B29-F687-4F45-9708-019B960494DF}">
            <a14:hiddenLine xmlns:a14="http://schemas.microsoft.com/office/drawing/2010/main" w="1905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Langren-tal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ngren-tal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ngren-tal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ngren-tal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ngren-tal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ngren-tal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ngren-tal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ngren-tal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ngren-tal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ngren-tal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ngren-tal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ngren-tal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1_Langren-talk">
  <a:themeElements>
    <a:clrScheme name="Langren-tal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ngren-talk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  <a:ext uri="{91240B29-F687-4F45-9708-019B960494DF}">
            <a14:hiddenLine xmlns:a14="http://schemas.microsoft.com/office/drawing/2010/main" w="1905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  <a:ext uri="{91240B29-F687-4F45-9708-019B960494DF}">
            <a14:hiddenLine xmlns:a14="http://schemas.microsoft.com/office/drawing/2010/main" w="1905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Langren-tal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ngren-tal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ngren-tal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ngren-tal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ngren-tal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ngren-tal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ngren-tal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ngren-tal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ngren-tal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ngren-tal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ngren-tal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ngren-tal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2_Langren-talk">
  <a:themeElements>
    <a:clrScheme name="Langren-tal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ngren-talk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  <a:ext uri="{91240B29-F687-4F45-9708-019B960494DF}">
            <a14:hiddenLine xmlns:a14="http://schemas.microsoft.com/office/drawing/2010/main" w="1905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  <a:ext uri="{91240B29-F687-4F45-9708-019B960494DF}">
            <a14:hiddenLine xmlns:a14="http://schemas.microsoft.com/office/drawing/2010/main" w="1905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Langren-tal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ngren-tal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ngren-tal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ngren-tal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ngren-tal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ngren-tal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ngren-tal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ngren-tal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ngren-tal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ngren-tal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ngren-tal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ngren-tal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5735</TotalTime>
  <Words>5775</Words>
  <Application>Microsoft Office PowerPoint</Application>
  <PresentationFormat>On-screen Show (4:3)</PresentationFormat>
  <Paragraphs>708</Paragraphs>
  <Slides>76</Slides>
  <Notes>1</Notes>
  <HiddenSlides>0</HiddenSlides>
  <MMClips>2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76</vt:i4>
      </vt:variant>
    </vt:vector>
  </HeadingPairs>
  <TitlesOfParts>
    <vt:vector size="88" baseType="lpstr">
      <vt:lpstr>Arial</vt:lpstr>
      <vt:lpstr>Arial Narrow</vt:lpstr>
      <vt:lpstr>Arial Unicode MS</vt:lpstr>
      <vt:lpstr>Bernard MT Condensed</vt:lpstr>
      <vt:lpstr>Calibri</vt:lpstr>
      <vt:lpstr>Lucida Console</vt:lpstr>
      <vt:lpstr>SAS Monospace</vt:lpstr>
      <vt:lpstr>Wingdings</vt:lpstr>
      <vt:lpstr>1_Office Theme</vt:lpstr>
      <vt:lpstr>Langren-talk</vt:lpstr>
      <vt:lpstr>1_Langren-talk</vt:lpstr>
      <vt:lpstr>2_Langren-talk</vt:lpstr>
      <vt:lpstr>The Language of Graphs: from Bertin to GoG to ggplot2</vt:lpstr>
      <vt:lpstr>Orienting questions</vt:lpstr>
      <vt:lpstr>Topics</vt:lpstr>
      <vt:lpstr>Metaphor: Graphs as visual language</vt:lpstr>
      <vt:lpstr>Metaphor: Graphs as visual language</vt:lpstr>
      <vt:lpstr>Willard C. Brinton: An ode to graphs</vt:lpstr>
      <vt:lpstr>Context: Statistical albums, 1870-1910</vt:lpstr>
      <vt:lpstr>PowerPoint Presentation</vt:lpstr>
      <vt:lpstr>Need for standardization</vt:lpstr>
      <vt:lpstr>No consensus, but the germ of an idea</vt:lpstr>
      <vt:lpstr>Bertin: Modern theory of data graphics</vt:lpstr>
      <vt:lpstr>Bertin: Semiology of graphics (1967)</vt:lpstr>
      <vt:lpstr>Bertin: Semiology of graphics</vt:lpstr>
      <vt:lpstr>PowerPoint Presentation</vt:lpstr>
      <vt:lpstr>Visual variables &amp; data characteristics</vt:lpstr>
      <vt:lpstr>Some recommendations</vt:lpstr>
      <vt:lpstr>PowerPoint Presentation</vt:lpstr>
      <vt:lpstr>PowerPoint Presentation</vt:lpstr>
      <vt:lpstr>Decoding: Reading a graphic</vt:lpstr>
      <vt:lpstr>Reading levels</vt:lpstr>
      <vt:lpstr>Reading levels: Example</vt:lpstr>
      <vt:lpstr>Bertin: The reorderable matrix</vt:lpstr>
      <vt:lpstr>The reorderable matrix</vt:lpstr>
      <vt:lpstr>PowerPoint Presentation</vt:lpstr>
      <vt:lpstr>Bertifier</vt:lpstr>
      <vt:lpstr>Heatmaps</vt:lpstr>
      <vt:lpstr>Heatmaps: the devil is in the details</vt:lpstr>
      <vt:lpstr>Software for computer graphics</vt:lpstr>
      <vt:lpstr>Making graphs: menus vs. syntax</vt:lpstr>
      <vt:lpstr>Programming languages: Power &amp; elegance</vt:lpstr>
      <vt:lpstr>Programming languages: Power &amp; elegance</vt:lpstr>
      <vt:lpstr>Programming languages: Elegance - Logo</vt:lpstr>
      <vt:lpstr>Logo : Turtle graphics</vt:lpstr>
      <vt:lpstr>Logo : Hilbert curves</vt:lpstr>
      <vt:lpstr>Logo : Hilbert curves</vt:lpstr>
      <vt:lpstr>Logo: Tower of Hanoi</vt:lpstr>
      <vt:lpstr>Graphics programming languages: SAS</vt:lpstr>
      <vt:lpstr>SAS thinking : many languages</vt:lpstr>
      <vt:lpstr>Wilkinson: Grammar of Graphics</vt:lpstr>
      <vt:lpstr>Wilkinson: Grammar of Graphics</vt:lpstr>
      <vt:lpstr>Wilkinson: Grammar of Graphics</vt:lpstr>
      <vt:lpstr>Grammar of Graphics: Specification</vt:lpstr>
      <vt:lpstr>Grammar of Graphics: Specification</vt:lpstr>
      <vt:lpstr>Grammar of Graphics: Specification</vt:lpstr>
      <vt:lpstr>Grammar of Graphics: Implementation</vt:lpstr>
      <vt:lpstr>GPL example: scatterplot</vt:lpstr>
      <vt:lpstr>GPL example: contour plot</vt:lpstr>
      <vt:lpstr>GPL syntax</vt:lpstr>
      <vt:lpstr>Facets &amp; frames</vt:lpstr>
      <vt:lpstr>Colorless green graphs sleep furiously</vt:lpstr>
      <vt:lpstr>Wickham: ggplot2</vt:lpstr>
      <vt:lpstr>Wickham: ggplot2</vt:lpstr>
      <vt:lpstr>ggplot2: data + geom = graph</vt:lpstr>
      <vt:lpstr>ggplot2: data + geom = graph</vt:lpstr>
      <vt:lpstr>ggplot2: geoms</vt:lpstr>
      <vt:lpstr>ggplot2: GoG -&gt; graphic language</vt:lpstr>
      <vt:lpstr>ggplot2: more geoms</vt:lpstr>
      <vt:lpstr>ggplot2: layers &amp; aes()</vt:lpstr>
      <vt:lpstr>ggplot2: themes</vt:lpstr>
      <vt:lpstr>ggplot2: themes</vt:lpstr>
      <vt:lpstr>ggplot2: facets</vt:lpstr>
      <vt:lpstr>ggplot2: extensions</vt:lpstr>
      <vt:lpstr>ggplot2: extensions</vt:lpstr>
      <vt:lpstr>ggplot2: extensions</vt:lpstr>
      <vt:lpstr>gganimate: A grammar of animation</vt:lpstr>
      <vt:lpstr>PowerPoint Presentation</vt:lpstr>
      <vt:lpstr>PowerPoint Presentation</vt:lpstr>
      <vt:lpstr>Going Meta: Graphic notation</vt:lpstr>
      <vt:lpstr>Meta: Comparing graphic notation</vt:lpstr>
      <vt:lpstr>Software metrics</vt:lpstr>
      <vt:lpstr>Notascope</vt:lpstr>
      <vt:lpstr>Evaluate, Analyze</vt:lpstr>
      <vt:lpstr>A larger view: Data science</vt:lpstr>
      <vt:lpstr>The tidyverse of R packages</vt:lpstr>
      <vt:lpstr>The tidyverse expands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Language of Graphs: from Bertin to GoG to ggplot2</dc:title>
  <dc:creator>Michael L Friendly</dc:creator>
  <cp:lastModifiedBy>Michael L Friendly</cp:lastModifiedBy>
  <cp:revision>89</cp:revision>
  <dcterms:created xsi:type="dcterms:W3CDTF">2021-05-31T18:51:16Z</dcterms:created>
  <dcterms:modified xsi:type="dcterms:W3CDTF">2024-02-14T15:12:41Z</dcterms:modified>
</cp:coreProperties>
</file>